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7" r:id="rId5"/>
    <p:sldId id="275" r:id="rId6"/>
    <p:sldId id="274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76" r:id="rId17"/>
    <p:sldId id="273" r:id="rId18"/>
    <p:sldId id="259" r:id="rId19"/>
    <p:sldId id="260" r:id="rId20"/>
    <p:sldId id="268" r:id="rId21"/>
    <p:sldId id="261" r:id="rId22"/>
    <p:sldId id="269" r:id="rId23"/>
    <p:sldId id="262" r:id="rId24"/>
    <p:sldId id="270" r:id="rId25"/>
    <p:sldId id="263" r:id="rId26"/>
    <p:sldId id="264" r:id="rId27"/>
    <p:sldId id="265" r:id="rId28"/>
    <p:sldId id="266" r:id="rId29"/>
    <p:sldId id="267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33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42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771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45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444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431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18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14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98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64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084B3-E3E8-440D-AE1C-F39A92BB9E8D}" type="datetimeFigureOut">
              <a:rPr lang="en-US" smtClean="0"/>
              <a:t>21-Oct-17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3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5334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to our English class!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5142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307" y="0"/>
            <a:ext cx="1371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600200" y="329665"/>
            <a:ext cx="7086600" cy="76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7030A0"/>
                </a:solidFill>
              </a:rPr>
              <a:t>Task 1: Look at the photo and answer the questions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rot="21146089">
            <a:off x="152400" y="1600200"/>
            <a:ext cx="3247529" cy="49957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7030A0"/>
                </a:solidFill>
              </a:rPr>
              <a:t>1. Who can you see?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209800" y="6114180"/>
            <a:ext cx="4800600" cy="533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7030A0"/>
                </a:solidFill>
              </a:rPr>
              <a:t>2. What are the people doing?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rot="520851">
            <a:off x="5374712" y="1622910"/>
            <a:ext cx="3436219" cy="47686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7030A0"/>
                </a:solidFill>
              </a:rPr>
              <a:t>3. How do they feel?</a:t>
            </a:r>
            <a:endParaRPr lang="en-US" sz="2800" b="1" dirty="0">
              <a:solidFill>
                <a:srgbClr val="7030A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257" y="2209800"/>
            <a:ext cx="6675743" cy="3657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5257" y="5419290"/>
            <a:ext cx="4810125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8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01550"/>
            <a:ext cx="3810000" cy="616857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What’s happening?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101" y="905587"/>
            <a:ext cx="5219700" cy="374261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19100" y="4917726"/>
            <a:ext cx="6934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600" dirty="0" smtClean="0"/>
              <a:t>People are looking at a screen in Chicago to see if Barack Obama has won the election on November 4, 2008.</a:t>
            </a:r>
            <a:endParaRPr lang="en-US" sz="36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25947"/>
            <a:ext cx="1371600" cy="86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838200" y="6248401"/>
            <a:ext cx="6096001" cy="385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1485900" algn="l"/>
                <a:tab pos="1828800" algn="l"/>
                <a:tab pos="2971800" algn="l"/>
              </a:tabLst>
            </a:pPr>
            <a:r>
              <a:rPr lang="vi-VN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</a:t>
            </a:r>
            <a:r>
              <a:rPr lang="vi-V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vi-VN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vi-V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 	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/'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məʊmənt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vi-VN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vi-VN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very short period of </a:t>
            </a:r>
            <a:r>
              <a:rPr lang="vi-VN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endParaRPr lang="en-US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Kết quả hình ảnh cho image for moment in histor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4891">
            <a:off x="6060351" y="974985"/>
            <a:ext cx="2791597" cy="36104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052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0"/>
            <a:ext cx="8763000" cy="639762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Task 1: Reorder the paragraphs to make a complete text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4813" y="2514600"/>
            <a:ext cx="13716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itle 7"/>
          <p:cNvSpPr txBox="1">
            <a:spLocks/>
          </p:cNvSpPr>
          <p:nvPr/>
        </p:nvSpPr>
        <p:spPr>
          <a:xfrm>
            <a:off x="1905000" y="304800"/>
            <a:ext cx="5257800" cy="76944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MOMENT IN HISTORY</a:t>
            </a:r>
            <a:endParaRPr lang="en-US" sz="3200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981200" y="2806566"/>
            <a:ext cx="5943600" cy="76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lang="vi-VN" sz="3200" b="1" dirty="0" smtClean="0">
                <a:solidFill>
                  <a:srgbClr val="FF0000"/>
                </a:solidFill>
              </a:rPr>
              <a:t> - E -  C - H - D - G- B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</a:t>
            </a:r>
            <a:r>
              <a:rPr kumimoji="0" lang="vi-VN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- F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4" descr="http://www.univ-great-turning.org/wp-content/uploads/2013/10/problem-solv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4267200"/>
            <a:ext cx="4343400" cy="2590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420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579438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Read the text again. Choose the best summary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89038"/>
            <a:ext cx="8229600" cy="566896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000" b="1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. Tom </a:t>
            </a:r>
            <a:r>
              <a:rPr lang="en-US" sz="3400" b="1" dirty="0" err="1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en-US" sz="3400" b="1" dirty="0" err="1" smtClean="0">
                <a:solidFill>
                  <a:schemeClr val="tx2">
                    <a:lumMod val="75000"/>
                  </a:schemeClr>
                </a:solidFill>
              </a:rPr>
              <a:t>ilston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 went inside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the convention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center in Chicago to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photograph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Obama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He felt so happy to hear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3400" b="1" dirty="0" smtClean="0">
                <a:solidFill>
                  <a:schemeClr val="tx2">
                    <a:lumMod val="75000"/>
                  </a:schemeClr>
                </a:solidFill>
              </a:rPr>
              <a:t>the election results from the radio.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400" b="1" dirty="0" smtClean="0"/>
              <a:t>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400" b="1" dirty="0" smtClean="0">
                <a:solidFill>
                  <a:srgbClr val="00B050"/>
                </a:solidFill>
              </a:rPr>
              <a:t>B. Tom </a:t>
            </a:r>
            <a:r>
              <a:rPr lang="en-US" sz="3400" b="1" dirty="0" err="1" smtClean="0">
                <a:solidFill>
                  <a:srgbClr val="00B050"/>
                </a:solidFill>
              </a:rPr>
              <a:t>Pilston</a:t>
            </a:r>
            <a:r>
              <a:rPr lang="en-US" sz="3400" b="1" dirty="0" smtClean="0">
                <a:solidFill>
                  <a:srgbClr val="00B050"/>
                </a:solidFill>
              </a:rPr>
              <a:t> arrived in Chicago and took a  lot of photographs of Obama and his family. He had a chance to see people showing their love to the new president. 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800" dirty="0" smtClean="0"/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100" b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C. </a:t>
            </a:r>
            <a:r>
              <a:rPr lang="en-US" sz="3400" b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Tom </a:t>
            </a:r>
            <a:r>
              <a:rPr lang="en-US" sz="3400" b="1" dirty="0" err="1">
                <a:solidFill>
                  <a:schemeClr val="accent6">
                    <a:lumMod val="75000"/>
                  </a:schemeClr>
                </a:solidFill>
                <a:latin typeface="+mj-lt"/>
              </a:rPr>
              <a:t>Pilston</a:t>
            </a: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went to Chicago to take the </a:t>
            </a:r>
            <a:r>
              <a:rPr lang="en-US" sz="3400" b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photographs </a:t>
            </a: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of </a:t>
            </a:r>
            <a:r>
              <a:rPr lang="en-US" sz="3400" b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Obama and his family</a:t>
            </a:r>
            <a:r>
              <a:rPr lang="en-US" sz="3400" b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. He couldn’t go inside the center. Then</a:t>
            </a: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, he had a chance to see people with different kinds of feelings listening to the election results. </a:t>
            </a:r>
          </a:p>
          <a:p>
            <a:pPr marL="0" indent="0">
              <a:buNone/>
            </a:pPr>
            <a:endParaRPr lang="en-US" sz="3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307" y="0"/>
            <a:ext cx="1371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81000" y="4343400"/>
            <a:ext cx="8450179" cy="159458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2400" b="1" dirty="0" smtClean="0">
                <a:solidFill>
                  <a:srgbClr val="FF0000"/>
                </a:solidFill>
              </a:rPr>
              <a:t>C.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Tom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+mn-lt"/>
              </a:rPr>
              <a:t>Pilston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 went to Chicago to take the photographs of Obama and his family. He couldn’t go inside the center. Then, he had a chance to see people with different kinds of feelings listening to the election results. </a:t>
            </a:r>
            <a:endParaRPr lang="en-US" sz="2400" b="1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624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8229600" cy="4525963"/>
          </a:xfrm>
        </p:spPr>
        <p:txBody>
          <a:bodyPr/>
          <a:lstStyle/>
          <a:p>
            <a:r>
              <a:rPr lang="vi-VN" sz="2800" b="1" dirty="0">
                <a:solidFill>
                  <a:schemeClr val="accent6">
                    <a:lumMod val="50000"/>
                  </a:schemeClr>
                </a:solidFill>
              </a:rPr>
              <a:t>photograph</a:t>
            </a:r>
            <a:r>
              <a:rPr lang="vi-VN" sz="2800" b="1" dirty="0"/>
              <a:t> </a:t>
            </a:r>
            <a:r>
              <a:rPr lang="vi-VN" sz="2800" dirty="0">
                <a:solidFill>
                  <a:srgbClr val="FF0000"/>
                </a:solidFill>
              </a:rPr>
              <a:t>(</a:t>
            </a:r>
            <a:r>
              <a:rPr lang="vi-VN" sz="2800" i="1" dirty="0">
                <a:solidFill>
                  <a:srgbClr val="FF0000"/>
                </a:solidFill>
              </a:rPr>
              <a:t>n</a:t>
            </a:r>
            <a:r>
              <a:rPr lang="vi-VN" sz="2800" dirty="0">
                <a:solidFill>
                  <a:srgbClr val="FF0000"/>
                </a:solidFill>
              </a:rPr>
              <a:t>)</a:t>
            </a:r>
            <a:r>
              <a:rPr lang="vi-VN" sz="2800" dirty="0"/>
              <a:t> 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C000"/>
                </a:solidFill>
              </a:rPr>
              <a:t>/</a:t>
            </a:r>
            <a:r>
              <a:rPr lang="en-US" sz="2800" b="1" dirty="0">
                <a:solidFill>
                  <a:srgbClr val="FFC000"/>
                </a:solidFill>
              </a:rPr>
              <a:t>'</a:t>
            </a:r>
            <a:r>
              <a:rPr lang="en-US" sz="2800" b="1" dirty="0" err="1">
                <a:solidFill>
                  <a:srgbClr val="FFC000"/>
                </a:solidFill>
              </a:rPr>
              <a:t>fəʊtəgra:f</a:t>
            </a:r>
            <a:r>
              <a:rPr lang="en-US" sz="2800" dirty="0">
                <a:solidFill>
                  <a:srgbClr val="FFC000"/>
                </a:solidFill>
              </a:rPr>
              <a:t>/</a:t>
            </a:r>
            <a:r>
              <a:rPr lang="en-US" sz="2800" dirty="0"/>
              <a:t> </a:t>
            </a:r>
            <a:r>
              <a:rPr lang="vi-VN" sz="2800" dirty="0"/>
              <a:t>= </a:t>
            </a:r>
            <a:r>
              <a:rPr lang="vi-VN" sz="2800" dirty="0">
                <a:solidFill>
                  <a:srgbClr val="7030A0"/>
                </a:solidFill>
              </a:rPr>
              <a:t>photo</a:t>
            </a:r>
            <a:r>
              <a:rPr lang="vi-VN" sz="2800" dirty="0"/>
              <a:t>: 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 smtClean="0"/>
              <a:t>                                        </a:t>
            </a:r>
            <a:endParaRPr lang="en-US" sz="28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sym typeface="Wingdings" panose="05000000000000000000" pitchFamily="2" charset="2"/>
              </a:rPr>
              <a:t>=&gt;</a:t>
            </a:r>
            <a:endParaRPr lang="en-US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vi-VN" sz="2800" dirty="0"/>
              <a:t>	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/>
              <a:t> </a:t>
            </a:r>
            <a:r>
              <a:rPr lang="en-US" sz="2800" i="1" dirty="0" smtClean="0"/>
              <a:t>                                </a:t>
            </a:r>
            <a:endParaRPr lang="en-US" sz="2800" dirty="0">
              <a:solidFill>
                <a:srgbClr val="00B050"/>
              </a:solidFill>
            </a:endParaRPr>
          </a:p>
          <a:p>
            <a:endParaRPr lang="en-US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667000" y="422199"/>
            <a:ext cx="38862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5" name="Picture 2" descr="http://images.clipartpanda.com/problem-y9izj7Ac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75095">
            <a:off x="794359" y="280599"/>
            <a:ext cx="1624879" cy="1043135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4038600"/>
            <a:ext cx="4419600" cy="2429730"/>
          </a:xfrm>
          <a:prstGeom prst="rect">
            <a:avLst/>
          </a:prstGeom>
        </p:spPr>
      </p:pic>
      <p:sp>
        <p:nvSpPr>
          <p:cNvPr id="6" name="Title 7"/>
          <p:cNvSpPr txBox="1">
            <a:spLocks/>
          </p:cNvSpPr>
          <p:nvPr/>
        </p:nvSpPr>
        <p:spPr>
          <a:xfrm>
            <a:off x="4051434" y="2057400"/>
            <a:ext cx="4800600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vi-VN" sz="2800" i="1" dirty="0">
                <a:solidFill>
                  <a:srgbClr val="00B050"/>
                </a:solidFill>
                <a:latin typeface="+mn-lt"/>
              </a:rPr>
              <a:t>a picture made by a </a:t>
            </a:r>
            <a:r>
              <a:rPr lang="vi-VN" sz="2800" i="1" dirty="0" smtClean="0">
                <a:solidFill>
                  <a:srgbClr val="00B050"/>
                </a:solidFill>
                <a:latin typeface="+mn-lt"/>
              </a:rPr>
              <a:t>camera</a:t>
            </a:r>
            <a:endParaRPr lang="en-US" sz="2800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91832" y="4038600"/>
            <a:ext cx="4925995" cy="7559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7813" y="2529243"/>
            <a:ext cx="5410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take a photograph of sb/sth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596766" y="3052463"/>
            <a:ext cx="62074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=&gt; </a:t>
            </a:r>
            <a:r>
              <a:rPr lang="vi-VN" sz="2800" b="1" dirty="0">
                <a:solidFill>
                  <a:srgbClr val="7030A0"/>
                </a:solidFill>
              </a:rPr>
              <a:t>photographer </a:t>
            </a:r>
            <a:r>
              <a:rPr lang="vi-VN" sz="2800" dirty="0">
                <a:solidFill>
                  <a:srgbClr val="FF0000"/>
                </a:solidFill>
              </a:rPr>
              <a:t>(</a:t>
            </a:r>
            <a:r>
              <a:rPr lang="vi-VN" sz="2800" i="1" dirty="0">
                <a:solidFill>
                  <a:srgbClr val="FF0000"/>
                </a:solidFill>
              </a:rPr>
              <a:t>n</a:t>
            </a:r>
            <a:r>
              <a:rPr lang="vi-VN" sz="2800" dirty="0">
                <a:solidFill>
                  <a:srgbClr val="FF0000"/>
                </a:solidFill>
              </a:rPr>
              <a:t>)</a:t>
            </a:r>
            <a:r>
              <a:rPr lang="vi-VN" sz="2800" dirty="0"/>
              <a:t>: </a:t>
            </a:r>
            <a:r>
              <a:rPr lang="en-US" sz="2800" dirty="0">
                <a:solidFill>
                  <a:srgbClr val="FFC000"/>
                </a:solidFill>
              </a:rPr>
              <a:t>/</a:t>
            </a:r>
            <a:r>
              <a:rPr lang="en-US" sz="2800" b="1" dirty="0" err="1">
                <a:solidFill>
                  <a:srgbClr val="FFC000"/>
                </a:solidFill>
              </a:rPr>
              <a:t>fə'tɒgrəfə</a:t>
            </a:r>
            <a:r>
              <a:rPr lang="en-US" sz="2800" b="1" dirty="0">
                <a:solidFill>
                  <a:srgbClr val="FFC000"/>
                </a:solidFill>
              </a:rPr>
              <a:t>(r)</a:t>
            </a:r>
            <a:r>
              <a:rPr lang="en-US" sz="2800" dirty="0">
                <a:solidFill>
                  <a:srgbClr val="FFC000"/>
                </a:solidFill>
              </a:rPr>
              <a:t>/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3581400" y="3723951"/>
            <a:ext cx="52706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i="1" dirty="0">
                <a:solidFill>
                  <a:srgbClr val="00B050"/>
                </a:solidFill>
              </a:rPr>
              <a:t>a person who takes a photograph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59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845" y="813375"/>
            <a:ext cx="8229600" cy="4525963"/>
          </a:xfrm>
        </p:spPr>
        <p:txBody>
          <a:bodyPr/>
          <a:lstStyle/>
          <a:p>
            <a:r>
              <a:rPr lang="vi-VN" sz="2800" b="1" dirty="0">
                <a:solidFill>
                  <a:srgbClr val="00B050"/>
                </a:solidFill>
              </a:rPr>
              <a:t>convention</a:t>
            </a:r>
            <a:r>
              <a:rPr lang="vi-VN" sz="2800" dirty="0"/>
              <a:t> </a:t>
            </a:r>
            <a:r>
              <a:rPr lang="vi-VN" sz="2800" dirty="0">
                <a:solidFill>
                  <a:srgbClr val="FF0000"/>
                </a:solidFill>
              </a:rPr>
              <a:t>(</a:t>
            </a:r>
            <a:r>
              <a:rPr lang="vi-VN" sz="2800" i="1" dirty="0">
                <a:solidFill>
                  <a:srgbClr val="FF0000"/>
                </a:solidFill>
              </a:rPr>
              <a:t>n</a:t>
            </a:r>
            <a:r>
              <a:rPr lang="vi-VN" sz="2800" dirty="0">
                <a:solidFill>
                  <a:srgbClr val="FF0000"/>
                </a:solidFill>
              </a:rPr>
              <a:t>)</a:t>
            </a:r>
            <a:r>
              <a:rPr lang="vi-VN" sz="2800" dirty="0"/>
              <a:t>:</a:t>
            </a:r>
            <a:r>
              <a:rPr lang="en-US" sz="2800" dirty="0"/>
              <a:t> </a:t>
            </a:r>
            <a:r>
              <a:rPr lang="en-US" sz="2800" dirty="0" smtClean="0"/>
              <a:t>  </a:t>
            </a:r>
            <a:r>
              <a:rPr lang="en-US" sz="2800" b="1" dirty="0" smtClean="0">
                <a:solidFill>
                  <a:srgbClr val="FFC000"/>
                </a:solidFill>
              </a:rPr>
              <a:t>/</a:t>
            </a:r>
            <a:r>
              <a:rPr lang="en-US" sz="2800" b="1" dirty="0" err="1">
                <a:solidFill>
                  <a:srgbClr val="FFC000"/>
                </a:solidFill>
              </a:rPr>
              <a:t>kən</a:t>
            </a:r>
            <a:r>
              <a:rPr lang="en-US" sz="2800" b="1" dirty="0" err="1">
                <a:solidFill>
                  <a:srgbClr val="FF0000"/>
                </a:solidFill>
              </a:rPr>
              <a:t>'</a:t>
            </a:r>
            <a:r>
              <a:rPr lang="en-US" sz="2800" b="1" dirty="0" err="1">
                <a:solidFill>
                  <a:srgbClr val="FFC000"/>
                </a:solidFill>
              </a:rPr>
              <a:t>venʃn</a:t>
            </a:r>
            <a:r>
              <a:rPr lang="en-US" sz="2800" b="1" dirty="0">
                <a:solidFill>
                  <a:srgbClr val="FFC000"/>
                </a:solidFill>
              </a:rPr>
              <a:t>/ </a:t>
            </a:r>
            <a:r>
              <a:rPr lang="vi-VN" sz="2800" dirty="0"/>
              <a:t>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/>
              <a:t> </a:t>
            </a:r>
            <a:r>
              <a:rPr lang="en-US" sz="2800" i="1" dirty="0" smtClean="0"/>
              <a:t>                                       </a:t>
            </a:r>
            <a:r>
              <a:rPr lang="vi-VN" sz="2800" i="1" dirty="0" smtClean="0">
                <a:solidFill>
                  <a:schemeClr val="accent2">
                    <a:lumMod val="75000"/>
                  </a:schemeClr>
                </a:solidFill>
              </a:rPr>
              <a:t>an</a:t>
            </a:r>
            <a:r>
              <a:rPr lang="vi-VN" sz="2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vi-VN" sz="2800" i="1" dirty="0">
                <a:solidFill>
                  <a:schemeClr val="accent2">
                    <a:lumMod val="75000"/>
                  </a:schemeClr>
                </a:solidFill>
              </a:rPr>
              <a:t>official agreement between </a:t>
            </a: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sz="2800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</a:t>
            </a:r>
            <a:r>
              <a:rPr lang="vi-VN" sz="2800" i="1" dirty="0" smtClean="0">
                <a:solidFill>
                  <a:schemeClr val="accent2">
                    <a:lumMod val="75000"/>
                  </a:schemeClr>
                </a:solidFill>
              </a:rPr>
              <a:t>countries </a:t>
            </a:r>
            <a:r>
              <a:rPr lang="vi-VN" sz="2800" i="1" dirty="0">
                <a:solidFill>
                  <a:schemeClr val="accent2">
                    <a:lumMod val="75000"/>
                  </a:schemeClr>
                </a:solidFill>
              </a:rPr>
              <a:t>or </a:t>
            </a:r>
            <a:r>
              <a:rPr lang="vi-VN" sz="2800" i="1" dirty="0" smtClean="0">
                <a:solidFill>
                  <a:schemeClr val="accent2">
                    <a:lumMod val="75000"/>
                  </a:schemeClr>
                </a:solidFill>
              </a:rPr>
              <a:t>leaders.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=&gt;</a:t>
            </a:r>
            <a:r>
              <a:rPr lang="en-US" sz="2800" dirty="0" smtClean="0"/>
              <a:t> </a:t>
            </a:r>
            <a:r>
              <a:rPr lang="vi-VN" sz="2800" b="1" dirty="0" smtClean="0">
                <a:solidFill>
                  <a:srgbClr val="7030A0"/>
                </a:solidFill>
              </a:rPr>
              <a:t>convention </a:t>
            </a:r>
            <a:r>
              <a:rPr lang="vi-VN" sz="2800" b="1" dirty="0">
                <a:solidFill>
                  <a:srgbClr val="7030A0"/>
                </a:solidFill>
              </a:rPr>
              <a:t>center </a:t>
            </a:r>
            <a:r>
              <a:rPr lang="vi-VN" sz="2800" i="1" dirty="0">
                <a:solidFill>
                  <a:srgbClr val="FF0000"/>
                </a:solidFill>
              </a:rPr>
              <a:t>(n)</a:t>
            </a:r>
            <a:endParaRPr lang="en-US" sz="2800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895600" y="228600"/>
            <a:ext cx="38100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sp>
        <p:nvSpPr>
          <p:cNvPr id="5" name="AutoShape 2" descr="McCormick Place"/>
          <p:cNvSpPr>
            <a:spLocks noChangeAspect="1" noChangeArrowheads="1"/>
          </p:cNvSpPr>
          <p:nvPr/>
        </p:nvSpPr>
        <p:spPr bwMode="auto">
          <a:xfrm>
            <a:off x="990600" y="3253581"/>
            <a:ext cx="2971800" cy="297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Kết quả hình ảnh cho image of convention center in chic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95601"/>
            <a:ext cx="4191000" cy="376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upload.wikimedia.org/wikipedia/commons/thumb/3/39/Roll_call_DNC_2008.jpg/350px-Roll_call_DNC_200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1226">
            <a:off x="4854634" y="2950920"/>
            <a:ext cx="3782456" cy="373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Kết quả hình ảnh cho image of convention center in chicago when Obama won elec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0049">
            <a:off x="5079863" y="1741153"/>
            <a:ext cx="3758103" cy="181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82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b="1" dirty="0">
                <a:solidFill>
                  <a:srgbClr val="00B050"/>
                </a:solidFill>
              </a:rPr>
              <a:t>discover</a:t>
            </a:r>
            <a:r>
              <a:rPr lang="vi-VN" dirty="0">
                <a:solidFill>
                  <a:srgbClr val="00B050"/>
                </a:solidFill>
              </a:rPr>
              <a:t> </a:t>
            </a:r>
            <a:r>
              <a:rPr lang="vi-VN" dirty="0">
                <a:solidFill>
                  <a:srgbClr val="FF0000"/>
                </a:solidFill>
              </a:rPr>
              <a:t>(</a:t>
            </a:r>
            <a:r>
              <a:rPr lang="vi-VN" i="1" dirty="0">
                <a:solidFill>
                  <a:srgbClr val="FF0000"/>
                </a:solidFill>
              </a:rPr>
              <a:t>v</a:t>
            </a:r>
            <a:r>
              <a:rPr lang="vi-VN" dirty="0">
                <a:solidFill>
                  <a:srgbClr val="FF0000"/>
                </a:solidFill>
              </a:rPr>
              <a:t>)</a:t>
            </a:r>
            <a:r>
              <a:rPr lang="vi-VN" dirty="0"/>
              <a:t>: 	</a:t>
            </a:r>
            <a:r>
              <a:rPr lang="en-US" b="1" dirty="0">
                <a:solidFill>
                  <a:srgbClr val="FFC000"/>
                </a:solidFill>
              </a:rPr>
              <a:t>/</a:t>
            </a:r>
            <a:r>
              <a:rPr lang="en-US" b="1" dirty="0" err="1">
                <a:solidFill>
                  <a:srgbClr val="FFC000"/>
                </a:solidFill>
              </a:rPr>
              <a:t>dɪ'skʌvə</a:t>
            </a:r>
            <a:r>
              <a:rPr lang="en-US" b="1" dirty="0">
                <a:solidFill>
                  <a:srgbClr val="FFC000"/>
                </a:solidFill>
              </a:rPr>
              <a:t>(r)/</a:t>
            </a:r>
            <a:r>
              <a:rPr lang="vi-VN" dirty="0"/>
              <a:t>	</a:t>
            </a:r>
            <a:endParaRPr lang="en-US" dirty="0" smtClean="0"/>
          </a:p>
          <a:p>
            <a:pPr marL="0" indent="0">
              <a:spcBef>
                <a:spcPts val="1200"/>
              </a:spcBef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             </a:t>
            </a:r>
            <a:r>
              <a:rPr lang="vi-VN" i="1" dirty="0" smtClean="0">
                <a:solidFill>
                  <a:schemeClr val="accent6">
                    <a:lumMod val="50000"/>
                  </a:schemeClr>
                </a:solidFill>
              </a:rPr>
              <a:t>to </a:t>
            </a:r>
            <a:r>
              <a:rPr lang="vi-VN" i="1" dirty="0">
                <a:solidFill>
                  <a:schemeClr val="accent6">
                    <a:lumMod val="50000"/>
                  </a:schemeClr>
                </a:solidFill>
              </a:rPr>
              <a:t>find</a:t>
            </a:r>
            <a:r>
              <a:rPr lang="vi-VN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vi-VN" i="1" dirty="0">
                <a:solidFill>
                  <a:schemeClr val="accent6">
                    <a:lumMod val="50000"/>
                  </a:schemeClr>
                </a:solidFill>
              </a:rPr>
              <a:t>out about something 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</a:t>
            </a:r>
            <a:b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</a:t>
            </a:r>
            <a:r>
              <a:rPr lang="vi-VN" i="1" dirty="0" smtClean="0">
                <a:solidFill>
                  <a:schemeClr val="accent6">
                    <a:lumMod val="50000"/>
                  </a:schemeClr>
                </a:solidFill>
              </a:rPr>
              <a:t>for </a:t>
            </a:r>
            <a:r>
              <a:rPr lang="vi-VN" i="1" dirty="0">
                <a:solidFill>
                  <a:schemeClr val="accent6">
                    <a:lumMod val="50000"/>
                  </a:schemeClr>
                </a:solidFill>
              </a:rPr>
              <a:t>the first time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438400" y="381000"/>
            <a:ext cx="40386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2050" name="Picture 2" descr="Kết quả hình ảnh cho image of christopher columbus discovered ame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531" y="2057400"/>
            <a:ext cx="5581650" cy="321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Kết quả hình ảnh cho image of christopher columbus discovered ameri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Hình ảnh có liên qu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4405">
            <a:off x="473242" y="2106452"/>
            <a:ext cx="2190750" cy="322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1143000" y="5636697"/>
            <a:ext cx="7384181" cy="95410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Christopher </a:t>
            </a:r>
            <a:r>
              <a:rPr lang="en-US" sz="2800" dirty="0" smtClean="0"/>
              <a:t>Columbus </a:t>
            </a:r>
            <a:r>
              <a:rPr lang="en-US" sz="2800" i="1" dirty="0" smtClean="0">
                <a:solidFill>
                  <a:srgbClr val="FF0000"/>
                </a:solidFill>
              </a:rPr>
              <a:t>discovered</a:t>
            </a:r>
            <a:r>
              <a:rPr lang="en-US" sz="2800" dirty="0" smtClean="0"/>
              <a:t> America on 12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October, in 1492.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8431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/>
          <a:lstStyle/>
          <a:p>
            <a:r>
              <a:rPr lang="vi-VN" sz="2800" b="1" dirty="0">
                <a:solidFill>
                  <a:srgbClr val="00B050"/>
                </a:solidFill>
              </a:rPr>
              <a:t>press</a:t>
            </a:r>
            <a:r>
              <a:rPr lang="vi-VN" sz="2800" dirty="0">
                <a:solidFill>
                  <a:srgbClr val="00B050"/>
                </a:solidFill>
              </a:rPr>
              <a:t> </a:t>
            </a:r>
            <a:r>
              <a:rPr lang="vi-VN" sz="2800" dirty="0">
                <a:solidFill>
                  <a:srgbClr val="FF0000"/>
                </a:solidFill>
              </a:rPr>
              <a:t>(</a:t>
            </a:r>
            <a:r>
              <a:rPr lang="vi-VN" sz="2800" i="1" dirty="0">
                <a:solidFill>
                  <a:srgbClr val="FF0000"/>
                </a:solidFill>
              </a:rPr>
              <a:t>n</a:t>
            </a:r>
            <a:r>
              <a:rPr lang="vi-VN" sz="2800" dirty="0">
                <a:solidFill>
                  <a:srgbClr val="FF0000"/>
                </a:solidFill>
              </a:rPr>
              <a:t>)</a:t>
            </a:r>
            <a:r>
              <a:rPr lang="vi-VN" sz="2800" dirty="0"/>
              <a:t>:	</a:t>
            </a:r>
            <a:r>
              <a:rPr lang="en-US" sz="2800" b="1" dirty="0">
                <a:solidFill>
                  <a:srgbClr val="FFC000"/>
                </a:solidFill>
              </a:rPr>
              <a:t>/</a:t>
            </a:r>
            <a:r>
              <a:rPr lang="en-US" sz="2800" b="1" dirty="0" err="1">
                <a:solidFill>
                  <a:srgbClr val="FFC000"/>
                </a:solidFill>
              </a:rPr>
              <a:t>pres</a:t>
            </a:r>
            <a:r>
              <a:rPr lang="en-US" sz="2800" b="1" dirty="0" smtClean="0">
                <a:solidFill>
                  <a:srgbClr val="FFC000"/>
                </a:solidFill>
              </a:rPr>
              <a:t>/</a:t>
            </a:r>
          </a:p>
          <a:p>
            <a:pPr marL="0" indent="0">
              <a:buNone/>
            </a:pPr>
            <a:r>
              <a:rPr lang="en-US" dirty="0" smtClean="0"/>
              <a:t>                        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- people (reporters and photographers) </a:t>
            </a:r>
            <a:b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for newspapers or magazines</a:t>
            </a:r>
          </a:p>
          <a:p>
            <a:pPr marL="0" indent="0">
              <a:buNone/>
            </a:pP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- newspapers, magazines and radio </a:t>
            </a:r>
            <a:b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and TV news reports</a:t>
            </a:r>
          </a:p>
          <a:p>
            <a:r>
              <a:rPr lang="en-US" b="1" dirty="0">
                <a:solidFill>
                  <a:srgbClr val="00B050"/>
                </a:solidFill>
              </a:rPr>
              <a:t>Pass </a:t>
            </a:r>
            <a:r>
              <a:rPr lang="en-US" i="1" dirty="0">
                <a:solidFill>
                  <a:srgbClr val="FF0000"/>
                </a:solidFill>
              </a:rPr>
              <a:t>(n)</a:t>
            </a:r>
            <a:r>
              <a:rPr lang="en-US" dirty="0"/>
              <a:t>:   </a:t>
            </a:r>
            <a:r>
              <a:rPr lang="en-US" b="1" dirty="0">
                <a:solidFill>
                  <a:srgbClr val="FFC000"/>
                </a:solidFill>
              </a:rPr>
              <a:t>/</a:t>
            </a:r>
            <a:r>
              <a:rPr lang="en-US" b="1" dirty="0" err="1" smtClean="0">
                <a:solidFill>
                  <a:srgbClr val="FFC000"/>
                </a:solidFill>
              </a:rPr>
              <a:t>pa:s</a:t>
            </a:r>
            <a:r>
              <a:rPr lang="en-US" b="1" dirty="0" smtClean="0">
                <a:solidFill>
                  <a:srgbClr val="FFC000"/>
                </a:solidFill>
              </a:rPr>
              <a:t>/</a:t>
            </a:r>
          </a:p>
          <a:p>
            <a:pPr marL="0" indent="0">
              <a:buNone/>
            </a:pPr>
            <a:r>
              <a:rPr lang="en-US" sz="2800" dirty="0" smtClean="0"/>
              <a:t>       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An official document</a:t>
            </a:r>
          </a:p>
          <a:p>
            <a:pPr marL="0" indent="0">
              <a:buNone/>
            </a:pP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that shows you have the right </a:t>
            </a:r>
          </a:p>
          <a:p>
            <a:pPr marL="0" indent="0">
              <a:buNone/>
            </a:pP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to enter or leave a place.</a:t>
            </a:r>
          </a:p>
          <a:p>
            <a:pPr marL="0" indent="0">
              <a:buNone/>
            </a:pPr>
            <a:r>
              <a:rPr lang="en-US" sz="2800" dirty="0" smtClean="0"/>
              <a:t>=&gt; </a:t>
            </a:r>
            <a:r>
              <a:rPr lang="en-US" sz="2800" i="1" dirty="0" smtClean="0">
                <a:solidFill>
                  <a:srgbClr val="0070C0"/>
                </a:solidFill>
              </a:rPr>
              <a:t>A bus pass, boarding pass</a:t>
            </a:r>
            <a:endParaRPr lang="en-US" sz="2800" i="1" dirty="0">
              <a:solidFill>
                <a:srgbClr val="0070C0"/>
              </a:solidFill>
            </a:endParaRPr>
          </a:p>
          <a:p>
            <a:r>
              <a:rPr lang="en-US" b="1" dirty="0" smtClean="0">
                <a:solidFill>
                  <a:srgbClr val="00B050"/>
                </a:solidFill>
              </a:rPr>
              <a:t>Press pass </a:t>
            </a:r>
            <a:r>
              <a:rPr lang="en-US" i="1" dirty="0" smtClean="0"/>
              <a:t>(n)</a:t>
            </a:r>
            <a:endParaRPr lang="en-US" i="1" dirty="0"/>
          </a:p>
        </p:txBody>
      </p:sp>
      <p:sp>
        <p:nvSpPr>
          <p:cNvPr id="4" name="Title 7"/>
          <p:cNvSpPr txBox="1">
            <a:spLocks/>
          </p:cNvSpPr>
          <p:nvPr/>
        </p:nvSpPr>
        <p:spPr>
          <a:xfrm>
            <a:off x="2462864" y="76200"/>
            <a:ext cx="40386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5" name="Picture 4" descr="Kết quả hình ảnh cho image for  the press pas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048000"/>
            <a:ext cx="3810000" cy="3517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160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4525963"/>
          </a:xfrm>
        </p:spPr>
        <p:txBody>
          <a:bodyPr/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election</a:t>
            </a:r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FF0000"/>
                </a:solidFill>
              </a:rPr>
              <a:t>(n)</a:t>
            </a:r>
            <a:r>
              <a:rPr lang="en-US" sz="2800" i="1" dirty="0" smtClean="0"/>
              <a:t>   </a:t>
            </a:r>
            <a:r>
              <a:rPr lang="en-US" sz="2800" b="1" dirty="0" smtClean="0">
                <a:solidFill>
                  <a:srgbClr val="FFC000"/>
                </a:solidFill>
              </a:rPr>
              <a:t>/</a:t>
            </a:r>
            <a:r>
              <a:rPr lang="en-US" sz="2800" b="1" dirty="0" err="1">
                <a:solidFill>
                  <a:srgbClr val="FFC000"/>
                </a:solidFill>
              </a:rPr>
              <a:t>ɪ'lekʃn</a:t>
            </a:r>
            <a:r>
              <a:rPr lang="en-US" sz="2800" b="1" dirty="0">
                <a:solidFill>
                  <a:srgbClr val="FFC000"/>
                </a:solidFill>
              </a:rPr>
              <a:t>/</a:t>
            </a:r>
            <a:r>
              <a:rPr lang="vi-VN" sz="2800" dirty="0"/>
              <a:t>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     </a:t>
            </a:r>
            <a:r>
              <a:rPr lang="vi-VN" sz="2800" i="1" dirty="0" smtClean="0">
                <a:solidFill>
                  <a:schemeClr val="accent2">
                    <a:lumMod val="50000"/>
                  </a:schemeClr>
                </a:solidFill>
              </a:rPr>
              <a:t>the </a:t>
            </a:r>
            <a:r>
              <a:rPr lang="vi-VN" sz="2800" i="1" dirty="0">
                <a:solidFill>
                  <a:schemeClr val="accent2">
                    <a:lumMod val="50000"/>
                  </a:schemeClr>
                </a:solidFill>
              </a:rPr>
              <a:t>process of choosing a person or a group of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b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         </a:t>
            </a:r>
            <a:r>
              <a:rPr lang="vi-VN" sz="2800" i="1" dirty="0" smtClean="0">
                <a:solidFill>
                  <a:schemeClr val="accent2">
                    <a:lumMod val="50000"/>
                  </a:schemeClr>
                </a:solidFill>
              </a:rPr>
              <a:t>people </a:t>
            </a:r>
            <a:r>
              <a:rPr lang="vi-VN" sz="2800" i="1" dirty="0">
                <a:solidFill>
                  <a:schemeClr val="accent2">
                    <a:lumMod val="50000"/>
                  </a:schemeClr>
                </a:solidFill>
              </a:rPr>
              <a:t>for a </a:t>
            </a:r>
            <a:r>
              <a:rPr lang="vi-VN" sz="2800" i="1" dirty="0" smtClean="0">
                <a:solidFill>
                  <a:schemeClr val="accent2">
                    <a:lumMod val="50000"/>
                  </a:schemeClr>
                </a:solidFill>
              </a:rPr>
              <a:t>position</a:t>
            </a:r>
            <a:r>
              <a:rPr lang="vi-VN" sz="2800" i="1" dirty="0">
                <a:solidFill>
                  <a:schemeClr val="accent2">
                    <a:lumMod val="50000"/>
                  </a:schemeClr>
                </a:solidFill>
              </a:rPr>
              <a:t>, especially for a political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</a:t>
            </a:r>
            <a:r>
              <a:rPr lang="vi-VN" sz="2800" i="1" dirty="0" smtClean="0">
                <a:solidFill>
                  <a:schemeClr val="accent2">
                    <a:lumMod val="50000"/>
                  </a:schemeClr>
                </a:solidFill>
              </a:rPr>
              <a:t>position </a:t>
            </a:r>
            <a:r>
              <a:rPr lang="vi-VN" sz="2800" i="1" dirty="0">
                <a:solidFill>
                  <a:schemeClr val="accent2">
                    <a:lumMod val="50000"/>
                  </a:schemeClr>
                </a:solidFill>
              </a:rPr>
              <a:t>by voting</a:t>
            </a:r>
            <a:r>
              <a:rPr lang="vi-VN" sz="2800" i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en-US" sz="2800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800" i="1" dirty="0" smtClean="0"/>
              <a:t>=&gt; </a:t>
            </a:r>
            <a:r>
              <a:rPr lang="en-US" sz="2800" b="1" i="1" dirty="0" smtClean="0">
                <a:solidFill>
                  <a:srgbClr val="0070C0"/>
                </a:solidFill>
              </a:rPr>
              <a:t>elect</a:t>
            </a:r>
            <a:r>
              <a:rPr lang="en-US" sz="2800" i="1" dirty="0" smtClean="0"/>
              <a:t> </a:t>
            </a:r>
            <a:r>
              <a:rPr lang="en-US" sz="2800" i="1" dirty="0" smtClean="0">
                <a:solidFill>
                  <a:srgbClr val="FF0000"/>
                </a:solidFill>
              </a:rPr>
              <a:t>(v)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US" i="1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971800" y="228600"/>
            <a:ext cx="34290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5" name="Picture 4" descr="Kết quả hình ảnh cho image for  the electio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200400"/>
            <a:ext cx="5600700" cy="320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 descr="Hình ảnh có liên qu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953000"/>
            <a:ext cx="929794" cy="43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13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sz="2800" b="1" dirty="0">
                <a:solidFill>
                  <a:schemeClr val="accent6">
                    <a:lumMod val="75000"/>
                  </a:schemeClr>
                </a:solidFill>
              </a:rPr>
              <a:t>result</a:t>
            </a:r>
            <a:r>
              <a:rPr lang="vi-VN" sz="2800" dirty="0"/>
              <a:t> </a:t>
            </a:r>
            <a:r>
              <a:rPr lang="vi-VN" sz="2800" dirty="0">
                <a:solidFill>
                  <a:srgbClr val="FF0000"/>
                </a:solidFill>
              </a:rPr>
              <a:t>(</a:t>
            </a:r>
            <a:r>
              <a:rPr lang="vi-VN" sz="2800" i="1" dirty="0">
                <a:solidFill>
                  <a:srgbClr val="FF0000"/>
                </a:solidFill>
              </a:rPr>
              <a:t>n</a:t>
            </a:r>
            <a:r>
              <a:rPr lang="vi-VN" sz="2800" dirty="0">
                <a:solidFill>
                  <a:srgbClr val="FF0000"/>
                </a:solidFill>
              </a:rPr>
              <a:t>)</a:t>
            </a:r>
            <a:r>
              <a:rPr lang="vi-VN" sz="2800" dirty="0"/>
              <a:t>: 	</a:t>
            </a:r>
            <a:r>
              <a:rPr lang="en-US" sz="2800" b="1" dirty="0">
                <a:solidFill>
                  <a:srgbClr val="FFC000"/>
                </a:solidFill>
              </a:rPr>
              <a:t>/</a:t>
            </a:r>
            <a:r>
              <a:rPr lang="en-US" sz="2800" b="1" dirty="0" err="1">
                <a:solidFill>
                  <a:srgbClr val="FFC000"/>
                </a:solidFill>
              </a:rPr>
              <a:t>rɪ'zʌlt</a:t>
            </a:r>
            <a:r>
              <a:rPr lang="en-US" sz="2800" b="1" dirty="0">
                <a:solidFill>
                  <a:srgbClr val="FFC000"/>
                </a:solidFill>
              </a:rPr>
              <a:t>/</a:t>
            </a:r>
            <a:r>
              <a:rPr lang="vi-VN" sz="2800" dirty="0"/>
              <a:t>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/>
              <a:t> </a:t>
            </a:r>
            <a:r>
              <a:rPr lang="en-US" sz="2800" i="1" dirty="0" smtClean="0"/>
              <a:t>                             </a:t>
            </a:r>
            <a:r>
              <a:rPr lang="vi-VN" sz="2800" i="1" dirty="0" smtClean="0">
                <a:solidFill>
                  <a:schemeClr val="accent2">
                    <a:lumMod val="75000"/>
                  </a:schemeClr>
                </a:solidFill>
              </a:rPr>
              <a:t>a </a:t>
            </a:r>
            <a:r>
              <a:rPr lang="vi-VN" sz="2800" i="1" dirty="0">
                <a:solidFill>
                  <a:schemeClr val="accent2">
                    <a:lumMod val="75000"/>
                  </a:schemeClr>
                </a:solidFill>
              </a:rPr>
              <a:t>thing that is caused or produced </a:t>
            </a: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sz="2800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800" i="1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            </a:t>
            </a:r>
            <a:r>
              <a:rPr lang="vi-VN" sz="2800" i="1" dirty="0" smtClean="0">
                <a:solidFill>
                  <a:schemeClr val="accent2">
                    <a:lumMod val="75000"/>
                  </a:schemeClr>
                </a:solidFill>
              </a:rPr>
              <a:t>because </a:t>
            </a:r>
            <a:r>
              <a:rPr lang="vi-VN" sz="2800" i="1" dirty="0">
                <a:solidFill>
                  <a:schemeClr val="accent2">
                    <a:lumMod val="75000"/>
                  </a:schemeClr>
                </a:solidFill>
              </a:rPr>
              <a:t>of something </a:t>
            </a:r>
            <a:r>
              <a:rPr lang="vi-VN" sz="2800" i="1" dirty="0" smtClean="0">
                <a:solidFill>
                  <a:schemeClr val="accent2">
                    <a:lumMod val="75000"/>
                  </a:schemeClr>
                </a:solidFill>
              </a:rPr>
              <a:t>else.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E</a:t>
            </a:r>
            <a:r>
              <a:rPr lang="vi-VN" sz="2800" dirty="0" smtClean="0"/>
              <a:t>.g</a:t>
            </a:r>
            <a:r>
              <a:rPr lang="vi-VN" sz="2800" dirty="0"/>
              <a:t>: </a:t>
            </a:r>
            <a:r>
              <a:rPr lang="en-US" sz="2800" dirty="0" smtClean="0"/>
              <a:t>   </a:t>
            </a:r>
            <a:r>
              <a:rPr lang="vi-VN" sz="2800" dirty="0" smtClean="0"/>
              <a:t>He </a:t>
            </a:r>
            <a:r>
              <a:rPr lang="vi-VN" sz="2800" dirty="0"/>
              <a:t>made a big </a:t>
            </a:r>
            <a:r>
              <a:rPr lang="vi-VN" sz="2800" dirty="0" smtClean="0"/>
              <a:t>mistake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r>
              <a:rPr lang="en-US" sz="2800" i="1" dirty="0"/>
              <a:t> </a:t>
            </a:r>
            <a:r>
              <a:rPr lang="en-US" sz="2800" i="1" dirty="0" smtClean="0"/>
              <a:t>                A</a:t>
            </a:r>
            <a:r>
              <a:rPr lang="vi-VN" sz="2800" i="1" dirty="0" smtClean="0"/>
              <a:t>s </a:t>
            </a:r>
            <a:r>
              <a:rPr lang="vi-VN" sz="2800" i="1" dirty="0"/>
              <a:t>a</a:t>
            </a:r>
            <a:r>
              <a:rPr lang="vi-VN" sz="2800" dirty="0"/>
              <a:t> </a:t>
            </a:r>
            <a:r>
              <a:rPr lang="vi-VN" sz="2800" i="1" dirty="0">
                <a:solidFill>
                  <a:srgbClr val="FF0000"/>
                </a:solidFill>
              </a:rPr>
              <a:t>result</a:t>
            </a:r>
            <a:r>
              <a:rPr lang="vi-VN" sz="2800" dirty="0"/>
              <a:t>, he lost his job.</a:t>
            </a:r>
            <a:endParaRPr lang="en-US" sz="2800" dirty="0"/>
          </a:p>
          <a:p>
            <a:endParaRPr lang="en-US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3048000" y="304800"/>
            <a:ext cx="35052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849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838200"/>
            <a:ext cx="8229600" cy="4525963"/>
          </a:xfrm>
        </p:spPr>
        <p:txBody>
          <a:bodyPr/>
          <a:lstStyle/>
          <a:p>
            <a:r>
              <a:rPr lang="vi-VN" sz="2800" b="1" dirty="0">
                <a:solidFill>
                  <a:srgbClr val="7030A0"/>
                </a:solidFill>
              </a:rPr>
              <a:t>nervous</a:t>
            </a:r>
            <a:r>
              <a:rPr lang="vi-VN" sz="2800" dirty="0"/>
              <a:t> </a:t>
            </a:r>
            <a:r>
              <a:rPr lang="vi-VN" sz="2800" dirty="0">
                <a:solidFill>
                  <a:srgbClr val="FF0000"/>
                </a:solidFill>
              </a:rPr>
              <a:t>(</a:t>
            </a:r>
            <a:r>
              <a:rPr lang="vi-VN" sz="2800" i="1" dirty="0">
                <a:solidFill>
                  <a:srgbClr val="FF0000"/>
                </a:solidFill>
              </a:rPr>
              <a:t>adj</a:t>
            </a:r>
            <a:r>
              <a:rPr lang="vi-VN" sz="2800" dirty="0">
                <a:solidFill>
                  <a:srgbClr val="FF0000"/>
                </a:solidFill>
              </a:rPr>
              <a:t>): </a:t>
            </a:r>
            <a:r>
              <a:rPr lang="vi-VN" sz="2800" dirty="0"/>
              <a:t>	</a:t>
            </a:r>
            <a:r>
              <a:rPr lang="en-US" sz="2800" b="1" dirty="0">
                <a:solidFill>
                  <a:srgbClr val="FFC000"/>
                </a:solidFill>
              </a:rPr>
              <a:t>/'</a:t>
            </a:r>
            <a:r>
              <a:rPr lang="en-US" sz="2800" b="1" dirty="0" err="1">
                <a:solidFill>
                  <a:srgbClr val="FFC000"/>
                </a:solidFill>
              </a:rPr>
              <a:t>nɜ:vəs</a:t>
            </a:r>
            <a:r>
              <a:rPr lang="en-US" sz="2800" b="1" dirty="0">
                <a:solidFill>
                  <a:srgbClr val="FFC000"/>
                </a:solidFill>
              </a:rPr>
              <a:t>/</a:t>
            </a:r>
            <a:r>
              <a:rPr lang="vi-VN" sz="2800" dirty="0"/>
              <a:t>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/>
              <a:t> </a:t>
            </a:r>
            <a:r>
              <a:rPr lang="en-US" sz="2800" i="1" dirty="0" smtClean="0"/>
              <a:t>                         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worried</a:t>
            </a:r>
            <a:r>
              <a:rPr lang="vi-VN" sz="28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800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or afraid of </a:t>
            </a:r>
            <a:r>
              <a:rPr lang="en-US" sz="2800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what might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happen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en-US" sz="2800" dirty="0" smtClean="0">
                <a:latin typeface="+mj-lt"/>
              </a:rPr>
              <a:t>        </a:t>
            </a:r>
            <a:r>
              <a:rPr lang="en-US" sz="2800" dirty="0" err="1" smtClean="0">
                <a:latin typeface="+mj-lt"/>
              </a:rPr>
              <a:t>e.g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smtClean="0">
                <a:latin typeface="+mj-lt"/>
              </a:rPr>
              <a:t> She </a:t>
            </a:r>
            <a:r>
              <a:rPr lang="en-US" sz="2800" dirty="0">
                <a:latin typeface="+mj-lt"/>
              </a:rPr>
              <a:t>feels </a:t>
            </a:r>
            <a:r>
              <a:rPr lang="en-US" sz="2800" dirty="0">
                <a:solidFill>
                  <a:srgbClr val="FF0000"/>
                </a:solidFill>
                <a:latin typeface="+mj-lt"/>
              </a:rPr>
              <a:t>nervous</a:t>
            </a:r>
            <a:r>
              <a:rPr lang="en-US" sz="2800" dirty="0">
                <a:latin typeface="+mj-lt"/>
              </a:rPr>
              <a:t> because of the exam</a:t>
            </a:r>
            <a:r>
              <a:rPr lang="en-US" sz="2800" dirty="0" smtClean="0">
                <a:latin typeface="+mj-lt"/>
              </a:rPr>
              <a:t>.</a:t>
            </a:r>
          </a:p>
          <a:p>
            <a:pPr marL="0" indent="0">
              <a:buNone/>
            </a:pPr>
            <a:endParaRPr lang="en-US" sz="2800" dirty="0">
              <a:latin typeface="+mj-lt"/>
            </a:endParaRPr>
          </a:p>
          <a:p>
            <a:r>
              <a:rPr lang="vi-VN" sz="2800" b="1" dirty="0">
                <a:solidFill>
                  <a:srgbClr val="00B050"/>
                </a:solidFill>
                <a:latin typeface="+mj-lt"/>
              </a:rPr>
              <a:t>tense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(</a:t>
            </a:r>
            <a:r>
              <a:rPr lang="vi-VN" sz="2800" i="1" dirty="0">
                <a:solidFill>
                  <a:srgbClr val="FF0000"/>
                </a:solidFill>
                <a:latin typeface="+mj-lt"/>
              </a:rPr>
              <a:t>adj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)</a:t>
            </a:r>
            <a:r>
              <a:rPr lang="vi-VN" sz="2800" dirty="0">
                <a:latin typeface="+mj-lt"/>
              </a:rPr>
              <a:t>: 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b="1" dirty="0" smtClean="0">
                <a:solidFill>
                  <a:srgbClr val="FFC000"/>
                </a:solidFill>
                <a:latin typeface="+mj-lt"/>
              </a:rPr>
              <a:t>/</a:t>
            </a:r>
            <a:r>
              <a:rPr lang="en-US" sz="2800" b="1" dirty="0">
                <a:solidFill>
                  <a:srgbClr val="FFC000"/>
                </a:solidFill>
                <a:latin typeface="+mj-lt"/>
              </a:rPr>
              <a:t>tens/</a:t>
            </a:r>
            <a:r>
              <a:rPr lang="vi-VN" sz="2800" dirty="0">
                <a:latin typeface="+mj-lt"/>
              </a:rPr>
              <a:t>	</a:t>
            </a:r>
            <a:r>
              <a:rPr lang="vi-VN" sz="2800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nervous </a:t>
            </a:r>
            <a:r>
              <a:rPr lang="en-US" sz="2800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and not able to relax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819400" y="152400"/>
            <a:ext cx="37338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4098" name="Picture 2" descr="Kết quả hình ảnh cho image for nervo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730" y="3581400"/>
            <a:ext cx="2819400" cy="281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Kết quả hình ảnh cho image for feeling tense"/>
          <p:cNvSpPr>
            <a:spLocks noChangeAspect="1" noChangeArrowheads="1"/>
          </p:cNvSpPr>
          <p:nvPr/>
        </p:nvSpPr>
        <p:spPr bwMode="auto">
          <a:xfrm>
            <a:off x="4675036" y="3886200"/>
            <a:ext cx="3402163" cy="340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Kết quả hình ảnh cho image for feeling tens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12" name="Picture 16" descr="Hình ảnh có liên qu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99" y="3581400"/>
            <a:ext cx="2971800" cy="281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324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announce</a:t>
            </a:r>
            <a:r>
              <a:rPr lang="en-US" dirty="0"/>
              <a:t> </a:t>
            </a:r>
            <a:r>
              <a:rPr lang="en-US" i="1" dirty="0">
                <a:solidFill>
                  <a:srgbClr val="FF0000"/>
                </a:solidFill>
              </a:rPr>
              <a:t>(v)</a:t>
            </a:r>
            <a:r>
              <a:rPr lang="en-US" dirty="0"/>
              <a:t>: 	</a:t>
            </a:r>
            <a:r>
              <a:rPr lang="en-US" dirty="0">
                <a:solidFill>
                  <a:srgbClr val="FFC000"/>
                </a:solidFill>
              </a:rPr>
              <a:t>/</a:t>
            </a:r>
            <a:r>
              <a:rPr lang="en-US" b="1" dirty="0" err="1">
                <a:solidFill>
                  <a:srgbClr val="FFC000"/>
                </a:solidFill>
              </a:rPr>
              <a:t>ə'nəʊns</a:t>
            </a:r>
            <a:r>
              <a:rPr lang="en-US" dirty="0">
                <a:solidFill>
                  <a:srgbClr val="FFC000"/>
                </a:solidFill>
              </a:rPr>
              <a:t>/</a:t>
            </a: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</a:t>
            </a: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  <a:t>officially </a:t>
            </a:r>
            <a:r>
              <a:rPr lang="en-US" i="1" dirty="0">
                <a:solidFill>
                  <a:schemeClr val="accent2">
                    <a:lumMod val="50000"/>
                  </a:schemeClr>
                </a:solidFill>
              </a:rPr>
              <a:t>tell people about something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  <a:sym typeface="Wingdings" panose="05000000000000000000" pitchFamily="2" charset="2"/>
              </a:rPr>
              <a:t>=&gt;</a:t>
            </a:r>
            <a:r>
              <a:rPr lang="en-US" i="1" dirty="0" smtClean="0">
                <a:sym typeface="Wingdings" panose="05000000000000000000" pitchFamily="2" charset="2"/>
              </a:rPr>
              <a:t>  </a:t>
            </a:r>
            <a:r>
              <a:rPr lang="en-US" dirty="0" smtClean="0">
                <a:solidFill>
                  <a:srgbClr val="00B050"/>
                </a:solidFill>
              </a:rPr>
              <a:t>announcement</a:t>
            </a:r>
            <a:r>
              <a:rPr lang="en-US" dirty="0" smtClean="0"/>
              <a:t> 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i="1" dirty="0">
                <a:solidFill>
                  <a:srgbClr val="FF0000"/>
                </a:solidFill>
              </a:rPr>
              <a:t>n</a:t>
            </a:r>
            <a:r>
              <a:rPr lang="en-US" dirty="0">
                <a:solidFill>
                  <a:srgbClr val="FF0000"/>
                </a:solidFill>
              </a:rPr>
              <a:t>)</a:t>
            </a:r>
          </a:p>
          <a:p>
            <a:endParaRPr lang="en-US" dirty="0"/>
          </a:p>
        </p:txBody>
      </p:sp>
      <p:sp>
        <p:nvSpPr>
          <p:cNvPr id="4" name="Title 7"/>
          <p:cNvSpPr txBox="1">
            <a:spLocks/>
          </p:cNvSpPr>
          <p:nvPr/>
        </p:nvSpPr>
        <p:spPr>
          <a:xfrm>
            <a:off x="2819400" y="381000"/>
            <a:ext cx="37338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sp>
        <p:nvSpPr>
          <p:cNvPr id="5" name="AutoShape 2" descr="Kết quả hình ảnh cho image for announce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Kết quả hình ảnh cho image for announcemen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23206">
            <a:off x="5116330" y="3059950"/>
            <a:ext cx="3178349" cy="316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79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quiet</a:t>
            </a:r>
            <a:r>
              <a:rPr lang="en-US" dirty="0"/>
              <a:t> </a:t>
            </a:r>
            <a:r>
              <a:rPr lang="en-US" i="1" dirty="0">
                <a:solidFill>
                  <a:srgbClr val="FF0000"/>
                </a:solidFill>
              </a:rPr>
              <a:t>(</a:t>
            </a:r>
            <a:r>
              <a:rPr lang="en-US" i="1" dirty="0" err="1">
                <a:solidFill>
                  <a:srgbClr val="FF0000"/>
                </a:solidFill>
              </a:rPr>
              <a:t>adj</a:t>
            </a:r>
            <a:r>
              <a:rPr lang="en-US" i="1" dirty="0">
                <a:solidFill>
                  <a:srgbClr val="FF0000"/>
                </a:solidFill>
              </a:rPr>
              <a:t>) </a:t>
            </a:r>
            <a:r>
              <a:rPr lang="en-US" dirty="0"/>
              <a:t>	</a:t>
            </a:r>
            <a:r>
              <a:rPr lang="en-US" b="1" dirty="0" smtClean="0">
                <a:solidFill>
                  <a:srgbClr val="FFC000"/>
                </a:solidFill>
              </a:rPr>
              <a:t>/'</a:t>
            </a:r>
            <a:r>
              <a:rPr lang="en-US" b="1" dirty="0" err="1" smtClean="0">
                <a:solidFill>
                  <a:srgbClr val="FFC000"/>
                </a:solidFill>
              </a:rPr>
              <a:t>kwajət</a:t>
            </a:r>
            <a:r>
              <a:rPr lang="en-US" b="1" dirty="0">
                <a:solidFill>
                  <a:srgbClr val="FFC000"/>
                </a:solidFill>
              </a:rPr>
              <a:t>/</a:t>
            </a: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   </a:t>
            </a: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  <a:t>making </a:t>
            </a:r>
            <a:r>
              <a:rPr lang="en-US" i="1" dirty="0">
                <a:solidFill>
                  <a:schemeClr val="accent2">
                    <a:lumMod val="50000"/>
                  </a:schemeClr>
                </a:solidFill>
              </a:rPr>
              <a:t>very little noise, not taking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819400" y="304800"/>
            <a:ext cx="35052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7700" y="3048000"/>
            <a:ext cx="3733800" cy="339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5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37175"/>
            <a:ext cx="8229600" cy="4525963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emotion</a:t>
            </a:r>
            <a:r>
              <a:rPr lang="en-US" dirty="0"/>
              <a:t> </a:t>
            </a:r>
            <a:r>
              <a:rPr lang="en-US" i="1" dirty="0">
                <a:solidFill>
                  <a:srgbClr val="FF0000"/>
                </a:solidFill>
              </a:rPr>
              <a:t>(n) </a:t>
            </a:r>
            <a:r>
              <a:rPr lang="en-US" i="1" dirty="0"/>
              <a:t>	</a:t>
            </a:r>
            <a:r>
              <a:rPr lang="en-US" b="1" dirty="0">
                <a:solidFill>
                  <a:srgbClr val="FFC000"/>
                </a:solidFill>
              </a:rPr>
              <a:t>/</a:t>
            </a:r>
            <a:r>
              <a:rPr lang="en-US" b="1" dirty="0" err="1">
                <a:solidFill>
                  <a:srgbClr val="FFC000"/>
                </a:solidFill>
              </a:rPr>
              <a:t>ɪ'mouʃn</a:t>
            </a:r>
            <a:r>
              <a:rPr lang="en-US" b="1" dirty="0">
                <a:solidFill>
                  <a:srgbClr val="FFC000"/>
                </a:solidFill>
              </a:rPr>
              <a:t>/	</a:t>
            </a:r>
            <a:endParaRPr lang="en-US" b="1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  </a:t>
            </a: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  <a:t>a </a:t>
            </a:r>
            <a:r>
              <a:rPr lang="en-US" i="1" dirty="0">
                <a:solidFill>
                  <a:schemeClr val="accent2">
                    <a:lumMod val="50000"/>
                  </a:schemeClr>
                </a:solidFill>
              </a:rPr>
              <a:t>strong feeling (such as love, anger, </a:t>
            </a: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 hate </a:t>
            </a:r>
            <a:r>
              <a:rPr lang="en-US" i="1" dirty="0">
                <a:solidFill>
                  <a:schemeClr val="accent2">
                    <a:lumMod val="50000"/>
                  </a:schemeClr>
                </a:solidFill>
              </a:rPr>
              <a:t>or fear)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i="1" dirty="0" smtClean="0">
                <a:sym typeface="Wingdings" panose="05000000000000000000" pitchFamily="2" charset="2"/>
              </a:rPr>
              <a:t>=&gt; </a:t>
            </a:r>
            <a:r>
              <a:rPr lang="en-US" b="1" dirty="0" smtClean="0">
                <a:solidFill>
                  <a:srgbClr val="0070C0"/>
                </a:solidFill>
              </a:rPr>
              <a:t>emotional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i="1" dirty="0">
                <a:solidFill>
                  <a:srgbClr val="FF0000"/>
                </a:solidFill>
              </a:rPr>
              <a:t>(</a:t>
            </a:r>
            <a:r>
              <a:rPr lang="en-US" i="1" dirty="0" err="1">
                <a:solidFill>
                  <a:srgbClr val="FF0000"/>
                </a:solidFill>
              </a:rPr>
              <a:t>adj</a:t>
            </a:r>
            <a:r>
              <a:rPr lang="en-US" i="1" dirty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Title 7"/>
          <p:cNvSpPr txBox="1">
            <a:spLocks noGrp="1"/>
          </p:cNvSpPr>
          <p:nvPr>
            <p:ph type="title"/>
          </p:nvPr>
        </p:nvSpPr>
        <p:spPr>
          <a:xfrm>
            <a:off x="2667000" y="152400"/>
            <a:ext cx="37338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2438400"/>
            <a:ext cx="437197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4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791678" y="1698057"/>
            <a:ext cx="7772400" cy="518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vi-VN" sz="2800" b="1" dirty="0" smtClean="0">
                <a:solidFill>
                  <a:srgbClr val="7030A0"/>
                </a:solidFill>
                <a:latin typeface="+mj-lt"/>
              </a:rPr>
              <a:t>Tom Pilston went to Chicago for holiday.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vi-VN" sz="2800" b="1" dirty="0" smtClean="0">
                <a:solidFill>
                  <a:srgbClr val="00B050"/>
                </a:solidFill>
                <a:latin typeface="+mj-lt"/>
              </a:rPr>
              <a:t>He couln’t take the photograph of Obama because he forgot his camera.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vi-VN" sz="28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People were waiting to see Obama on the TV screens.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vi-VN" sz="2800" b="1" dirty="0" smtClean="0">
                <a:solidFill>
                  <a:srgbClr val="0070C0"/>
                </a:solidFill>
                <a:latin typeface="+mj-lt"/>
              </a:rPr>
              <a:t>It wasn’t a cold night.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vi-VN" sz="2800" b="1" dirty="0" smtClean="0">
                <a:solidFill>
                  <a:srgbClr val="C00000"/>
                </a:solidFill>
                <a:latin typeface="+mj-lt"/>
              </a:rPr>
              <a:t>He took this photo inside the center.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vi-VN" sz="2800" b="1" dirty="0" smtClean="0">
                <a:solidFill>
                  <a:srgbClr val="7030A0"/>
                </a:solidFill>
                <a:latin typeface="+mj-lt"/>
              </a:rPr>
              <a:t>People lost control of their feelings when Obama won the election.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vi-VN" dirty="0" smtClean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US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90600" y="381902"/>
            <a:ext cx="7772400" cy="94548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vi-VN" sz="2400" b="1" dirty="0" smtClean="0">
                <a:solidFill>
                  <a:srgbClr val="FF0000"/>
                </a:solidFill>
              </a:rPr>
              <a:t>Task 2</a:t>
            </a:r>
            <a:r>
              <a:rPr lang="vi-VN" sz="2400" dirty="0" smtClean="0"/>
              <a:t>: </a:t>
            </a:r>
            <a:r>
              <a:rPr lang="vi-VN" sz="2400" b="1" dirty="0" smtClean="0">
                <a:solidFill>
                  <a:schemeClr val="accent2">
                    <a:lumMod val="50000"/>
                  </a:schemeClr>
                </a:solidFill>
              </a:rPr>
              <a:t>Read the text again and decide whether the following statements are True (T) or False (F).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6200" y="1698057"/>
            <a:ext cx="457200" cy="5133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3600" y="2667000"/>
            <a:ext cx="457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4647" y="3581400"/>
            <a:ext cx="457200" cy="5715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00601" y="4022157"/>
            <a:ext cx="457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16555" y="4495800"/>
            <a:ext cx="457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57801" y="5638800"/>
            <a:ext cx="457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2" name="Picture 2" title="ANSWER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" r="-548"/>
          <a:stretch/>
        </p:blipFill>
        <p:spPr bwMode="auto">
          <a:xfrm>
            <a:off x="0" y="316831"/>
            <a:ext cx="79167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816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307" y="0"/>
            <a:ext cx="1371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43000" y="243144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2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Arrow Connector 23"/>
          <p:cNvCxnSpPr/>
          <p:nvPr/>
        </p:nvCxnSpPr>
        <p:spPr>
          <a:xfrm>
            <a:off x="5290226" y="3950957"/>
            <a:ext cx="0" cy="647293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3257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Next term, they </a:t>
            </a:r>
            <a:r>
              <a:rPr lang="en-US" sz="3200" i="1" dirty="0" smtClean="0">
                <a:solidFill>
                  <a:srgbClr val="FF0000"/>
                </a:solidFill>
              </a:rPr>
              <a:t>will be wearing </a:t>
            </a:r>
            <a:r>
              <a:rPr lang="en-US" sz="3200" dirty="0" smtClean="0"/>
              <a:t>a new uniform.</a:t>
            </a:r>
            <a:endParaRPr lang="en-US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13" y="-76200"/>
            <a:ext cx="1371600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03523" y="2536810"/>
            <a:ext cx="6248400" cy="0"/>
          </a:xfrm>
          <a:prstGeom prst="straightConnector1">
            <a:avLst/>
          </a:prstGeom>
          <a:ln w="508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05000" y="2126304"/>
            <a:ext cx="0" cy="742950"/>
          </a:xfrm>
          <a:prstGeom prst="line">
            <a:avLst/>
          </a:prstGeom>
          <a:ln w="34925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118" y="2265794"/>
            <a:ext cx="45719" cy="717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Arrow Connector 9"/>
          <p:cNvCxnSpPr/>
          <p:nvPr/>
        </p:nvCxnSpPr>
        <p:spPr>
          <a:xfrm>
            <a:off x="1905000" y="2789014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ultiply 16"/>
          <p:cNvSpPr/>
          <p:nvPr/>
        </p:nvSpPr>
        <p:spPr>
          <a:xfrm>
            <a:off x="5105400" y="2315589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329774" y="2904517"/>
            <a:ext cx="179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this term</a:t>
            </a:r>
            <a:endParaRPr 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84615" y="1802144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now</a:t>
            </a:r>
            <a:endParaRPr lang="en-US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295900" y="2696589"/>
            <a:ext cx="0" cy="679315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1603523" y="4470526"/>
            <a:ext cx="6248400" cy="769296"/>
            <a:chOff x="1603523" y="4470526"/>
            <a:chExt cx="6248400" cy="769296"/>
          </a:xfrm>
        </p:grpSpPr>
        <p:grpSp>
          <p:nvGrpSpPr>
            <p:cNvPr id="11" name="Group 10"/>
            <p:cNvGrpSpPr/>
            <p:nvPr/>
          </p:nvGrpSpPr>
          <p:grpSpPr>
            <a:xfrm>
              <a:off x="1603523" y="4470526"/>
              <a:ext cx="6248400" cy="742950"/>
              <a:chOff x="1603523" y="4470526"/>
              <a:chExt cx="6248400" cy="742950"/>
            </a:xfrm>
          </p:grpSpPr>
          <p:cxnSp>
            <p:nvCxnSpPr>
              <p:cNvPr id="26" name="Straight Arrow Connector 25"/>
              <p:cNvCxnSpPr/>
              <p:nvPr/>
            </p:nvCxnSpPr>
            <p:spPr>
              <a:xfrm>
                <a:off x="1603523" y="4842001"/>
                <a:ext cx="6248400" cy="0"/>
              </a:xfrm>
              <a:prstGeom prst="straightConnector1">
                <a:avLst/>
              </a:prstGeom>
              <a:ln w="50800">
                <a:solidFill>
                  <a:srgbClr val="00B05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905000" y="4470526"/>
                <a:ext cx="0" cy="742950"/>
              </a:xfrm>
              <a:prstGeom prst="line">
                <a:avLst/>
              </a:prstGeom>
              <a:ln w="34925">
                <a:solidFill>
                  <a:srgbClr val="0070C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1799" y="4522243"/>
              <a:ext cx="45719" cy="7175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29" name="Straight Arrow Connector 28"/>
          <p:cNvCxnSpPr/>
          <p:nvPr/>
        </p:nvCxnSpPr>
        <p:spPr>
          <a:xfrm>
            <a:off x="1882140" y="5133236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Multiply 29"/>
          <p:cNvSpPr/>
          <p:nvPr/>
        </p:nvSpPr>
        <p:spPr>
          <a:xfrm>
            <a:off x="5105400" y="4651501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253574" y="5248739"/>
            <a:ext cx="179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next term</a:t>
            </a:r>
            <a:endParaRPr lang="en-US" sz="2800" b="1" dirty="0">
              <a:solidFill>
                <a:srgbClr val="00B050"/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5295900" y="5010509"/>
            <a:ext cx="0" cy="731148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133600" y="5824054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students </a:t>
            </a:r>
            <a:r>
              <a:rPr lang="en-US" sz="2800" i="1" dirty="0" smtClean="0">
                <a:solidFill>
                  <a:srgbClr val="FF0000"/>
                </a:solidFill>
              </a:rPr>
              <a:t>will be wearing  </a:t>
            </a:r>
            <a:r>
              <a:rPr lang="en-US" sz="2800" dirty="0" smtClean="0"/>
              <a:t>a new uniform.</a:t>
            </a:r>
            <a:endParaRPr lang="en-US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2187102" y="3427737"/>
            <a:ext cx="6509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students </a:t>
            </a:r>
            <a:r>
              <a:rPr lang="en-US" sz="2800" i="1" dirty="0" smtClean="0">
                <a:solidFill>
                  <a:srgbClr val="FF0000"/>
                </a:solidFill>
              </a:rPr>
              <a:t>are wearing  </a:t>
            </a:r>
            <a:r>
              <a:rPr lang="en-US" sz="2800" dirty="0" smtClean="0"/>
              <a:t>an old uniform.</a:t>
            </a:r>
            <a:endParaRPr lang="en-US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-24317" y="2265794"/>
            <a:ext cx="1640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present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562" y="4487289"/>
            <a:ext cx="143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future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43000" y="1603084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started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253343" y="1567379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will finish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234440" y="3950957"/>
            <a:ext cx="1661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will start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53343" y="3999023"/>
            <a:ext cx="1661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will finish</a:t>
            </a:r>
            <a:endParaRPr lang="en-US" sz="28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5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22" grpId="0"/>
      <p:bldP spid="30" grpId="0" animBg="1"/>
      <p:bldP spid="31" grpId="0"/>
      <p:bldP spid="33" grpId="0"/>
      <p:bldP spid="25" grpId="0"/>
      <p:bldP spid="37" grpId="0"/>
      <p:bldP spid="38" grpId="0"/>
      <p:bldP spid="34" grpId="0"/>
      <p:bldP spid="35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9053" y="838200"/>
            <a:ext cx="8385847" cy="914400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1</a:t>
            </a:r>
            <a:r>
              <a:rPr lang="en-US" sz="3200" dirty="0" smtClean="0"/>
              <a:t>.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Next term</a:t>
            </a:r>
            <a:r>
              <a:rPr lang="en-US" sz="3200" dirty="0" smtClean="0"/>
              <a:t>, they </a:t>
            </a:r>
            <a:r>
              <a:rPr lang="en-US" sz="3200" b="1" i="1" dirty="0" smtClean="0">
                <a:solidFill>
                  <a:srgbClr val="7030A0"/>
                </a:solidFill>
              </a:rPr>
              <a:t>will be wearing </a:t>
            </a:r>
            <a:r>
              <a:rPr lang="en-US" sz="3200" dirty="0" smtClean="0"/>
              <a:t>a new uniform.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798081" y="361093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5100" y="1621931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827505" y="1539921"/>
            <a:ext cx="5334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482" y="1517061"/>
            <a:ext cx="236220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41678" y="1610582"/>
            <a:ext cx="236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will be + V-</a:t>
            </a:r>
            <a:r>
              <a:rPr lang="en-US" sz="2800" b="1" dirty="0" err="1" smtClean="0">
                <a:solidFill>
                  <a:srgbClr val="FF0000"/>
                </a:solidFill>
              </a:rPr>
              <a:t>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6200" y="6025005"/>
            <a:ext cx="8839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An action in progress </a:t>
            </a:r>
            <a:r>
              <a:rPr lang="en-US" sz="3200" b="1" i="1" dirty="0" smtClean="0">
                <a:solidFill>
                  <a:srgbClr val="00B050"/>
                </a:solidFill>
              </a:rPr>
              <a:t>at a specific time </a:t>
            </a:r>
            <a:r>
              <a:rPr lang="en-US" sz="3200" b="1" dirty="0" smtClean="0">
                <a:solidFill>
                  <a:srgbClr val="7030A0"/>
                </a:solidFill>
              </a:rPr>
              <a:t>in the future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1989387" y="2868468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290864" y="2657022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290864" y="3120672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ultiply 18"/>
          <p:cNvSpPr/>
          <p:nvPr/>
        </p:nvSpPr>
        <p:spPr>
          <a:xfrm>
            <a:off x="3848100" y="2648223"/>
            <a:ext cx="381000" cy="381000"/>
          </a:xfrm>
          <a:prstGeom prst="mathMultiply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581400" y="2133802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endParaRPr lang="en-US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4038601" y="2970334"/>
            <a:ext cx="14590" cy="543378"/>
          </a:xfrm>
          <a:prstGeom prst="straightConnector1">
            <a:avLst/>
          </a:prstGeom>
          <a:ln w="444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475528" y="3513712"/>
            <a:ext cx="573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</a:t>
            </a:r>
            <a:r>
              <a:rPr lang="en-US" sz="2800" dirty="0" smtClean="0">
                <a:solidFill>
                  <a:srgbClr val="FF0000"/>
                </a:solidFill>
              </a:rPr>
              <a:t>are studying  </a:t>
            </a:r>
            <a:r>
              <a:rPr lang="en-US" sz="2800" dirty="0" smtClean="0"/>
              <a:t>English at VUS.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39053" y="2577113"/>
            <a:ext cx="1640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today</a:t>
            </a:r>
            <a:endParaRPr lang="en-US" sz="2800" b="1" dirty="0">
              <a:solidFill>
                <a:srgbClr val="7030A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7190523" y="2692285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783647" y="2125003"/>
            <a:ext cx="1014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6p.m</a:t>
            </a:r>
            <a:endParaRPr lang="en-US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6705600" y="2082695"/>
            <a:ext cx="1077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9p.m</a:t>
            </a:r>
            <a:endParaRPr lang="en-US" sz="28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290864" y="5074698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147709" y="4087828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rgbClr val="00B050"/>
                </a:solidFill>
              </a:rPr>
              <a:t>at this time</a:t>
            </a:r>
            <a:endParaRPr lang="en-US" sz="2800" b="1" i="1" dirty="0">
              <a:solidFill>
                <a:srgbClr val="00B050"/>
              </a:solidFill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 flipH="1">
            <a:off x="4038601" y="4924360"/>
            <a:ext cx="14590" cy="543378"/>
          </a:xfrm>
          <a:prstGeom prst="straightConnector1">
            <a:avLst/>
          </a:prstGeom>
          <a:ln w="444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475528" y="5467738"/>
            <a:ext cx="573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</a:t>
            </a:r>
            <a:r>
              <a:rPr lang="en-US" sz="2800" dirty="0" smtClean="0">
                <a:solidFill>
                  <a:srgbClr val="FF0000"/>
                </a:solidFill>
              </a:rPr>
              <a:t>will be studying  </a:t>
            </a:r>
            <a:r>
              <a:rPr lang="en-US" sz="2800" dirty="0" smtClean="0"/>
              <a:t>English at VUS.</a:t>
            </a: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1989387" y="4611048"/>
            <a:ext cx="6248400" cy="579153"/>
            <a:chOff x="1989387" y="4611048"/>
            <a:chExt cx="6248400" cy="579153"/>
          </a:xfrm>
        </p:grpSpPr>
        <p:grpSp>
          <p:nvGrpSpPr>
            <p:cNvPr id="10" name="Group 9"/>
            <p:cNvGrpSpPr/>
            <p:nvPr/>
          </p:nvGrpSpPr>
          <p:grpSpPr>
            <a:xfrm>
              <a:off x="1989387" y="4611048"/>
              <a:ext cx="6248400" cy="543890"/>
              <a:chOff x="1989387" y="4611048"/>
              <a:chExt cx="6248400" cy="543890"/>
            </a:xfrm>
          </p:grpSpPr>
          <p:cxnSp>
            <p:nvCxnSpPr>
              <p:cNvPr id="33" name="Straight Arrow Connector 32"/>
              <p:cNvCxnSpPr/>
              <p:nvPr/>
            </p:nvCxnSpPr>
            <p:spPr>
              <a:xfrm>
                <a:off x="1989387" y="4822494"/>
                <a:ext cx="6248400" cy="0"/>
              </a:xfrm>
              <a:prstGeom prst="straightConnector1">
                <a:avLst/>
              </a:prstGeom>
              <a:ln w="38100">
                <a:solidFill>
                  <a:srgbClr val="00B05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2290864" y="4611048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0" name="Straight Connector 39"/>
            <p:cNvCxnSpPr/>
            <p:nvPr/>
          </p:nvCxnSpPr>
          <p:spPr>
            <a:xfrm>
              <a:off x="7190523" y="4646311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Box 40"/>
          <p:cNvSpPr txBox="1"/>
          <p:nvPr/>
        </p:nvSpPr>
        <p:spPr>
          <a:xfrm>
            <a:off x="1783647" y="4079029"/>
            <a:ext cx="1014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6p.m</a:t>
            </a:r>
            <a:endParaRPr lang="en-US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6705600" y="4036721"/>
            <a:ext cx="1077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9p.m</a:t>
            </a:r>
            <a:endParaRPr lang="en-US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142837" y="4280050"/>
            <a:ext cx="16408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next Thursday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6" name="Multiply 35"/>
          <p:cNvSpPr/>
          <p:nvPr/>
        </p:nvSpPr>
        <p:spPr>
          <a:xfrm>
            <a:off x="3848100" y="4602249"/>
            <a:ext cx="381000" cy="381000"/>
          </a:xfrm>
          <a:prstGeom prst="mathMultiply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4" grpId="0"/>
      <p:bldP spid="15" grpId="0"/>
      <p:bldP spid="19" grpId="0" animBg="1"/>
      <p:bldP spid="21" grpId="0"/>
      <p:bldP spid="23" grpId="0"/>
      <p:bldP spid="24" grpId="0"/>
      <p:bldP spid="28" grpId="0"/>
      <p:bldP spid="29" grpId="0"/>
      <p:bldP spid="37" grpId="0"/>
      <p:bldP spid="39" grpId="0"/>
      <p:bldP spid="41" grpId="0"/>
      <p:bldP spid="42" grpId="0"/>
      <p:bldP spid="43" grpId="0"/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2971800" y="304800"/>
            <a:ext cx="33528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304800" y="990601"/>
            <a:ext cx="8229600" cy="99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7030A0"/>
                </a:solidFill>
              </a:rPr>
              <a:t>Task 2: Make sentences about what George will be doing at the times given.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952097"/>
              </p:ext>
            </p:extLst>
          </p:nvPr>
        </p:nvGraphicFramePr>
        <p:xfrm>
          <a:off x="2286000" y="2057400"/>
          <a:ext cx="5562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9952"/>
                <a:gridCol w="345264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7.15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shower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7.50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breakfast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8.40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catch bus to school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8.55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arrive at school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10.30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maths</a:t>
                      </a:r>
                      <a:r>
                        <a:rPr lang="en-US" sz="2800" dirty="0" smtClean="0"/>
                        <a:t> lesson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609600" y="5029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=&gt; 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At 7.15 tomorrow</a:t>
            </a:r>
            <a:r>
              <a:rPr lang="en-US" dirty="0" smtClean="0">
                <a:solidFill>
                  <a:srgbClr val="00B050"/>
                </a:solidFill>
              </a:rPr>
              <a:t>, he’ll be having a shower.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57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162" y="609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2</a:t>
            </a:r>
            <a:r>
              <a:rPr lang="en-US" sz="3200" dirty="0" smtClean="0"/>
              <a:t>.</a:t>
            </a:r>
            <a:r>
              <a:rPr lang="en-US" sz="3200" b="1" dirty="0" smtClean="0"/>
              <a:t> I</a:t>
            </a:r>
            <a:r>
              <a:rPr lang="en-US" sz="3200" b="1" dirty="0" smtClean="0">
                <a:solidFill>
                  <a:srgbClr val="FF0000"/>
                </a:solidFill>
              </a:rPr>
              <a:t>’m flying to </a:t>
            </a:r>
            <a:r>
              <a:rPr lang="en-US" sz="3200" dirty="0" smtClean="0"/>
              <a:t>Hanoi tomorrow.</a:t>
            </a:r>
            <a:endParaRPr lang="en-US" sz="3200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733067" y="1447800"/>
            <a:ext cx="1613576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31957" y="22098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/>
              <a:t> </a:t>
            </a:r>
            <a:r>
              <a:rPr lang="en-US" sz="3200" dirty="0" smtClean="0"/>
              <a:t>     I’ve already had a plan to fly to Hanoi.</a:t>
            </a:r>
            <a:endParaRPr lang="en-US" sz="32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80595" y="1600200"/>
            <a:ext cx="7037962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=&gt; I will do the activity in the near future.</a:t>
            </a:r>
            <a:endParaRPr lang="en-US" sz="3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380595" y="2997740"/>
            <a:ext cx="8229600" cy="710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 I </a:t>
            </a:r>
            <a:r>
              <a:rPr lang="en-US" sz="3200" b="1" dirty="0" smtClean="0">
                <a:solidFill>
                  <a:srgbClr val="FF0000"/>
                </a:solidFill>
              </a:rPr>
              <a:t>will be flying </a:t>
            </a:r>
            <a:r>
              <a:rPr lang="en-US" sz="3200" dirty="0" smtClean="0"/>
              <a:t>to </a:t>
            </a:r>
            <a:r>
              <a:rPr lang="en-US" sz="3200" dirty="0"/>
              <a:t>Hanoi tomorrow.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31957" y="38100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to talk about </a:t>
            </a:r>
            <a:r>
              <a:rPr lang="en-US" sz="3200" b="1" dirty="0" smtClean="0">
                <a:solidFill>
                  <a:srgbClr val="00B050"/>
                </a:solidFill>
              </a:rPr>
              <a:t>planned events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3200" dirty="0" smtClean="0"/>
              <a:t>or </a:t>
            </a:r>
            <a:r>
              <a:rPr lang="en-US" sz="3200" b="1" dirty="0" smtClean="0">
                <a:solidFill>
                  <a:srgbClr val="7030A0"/>
                </a:solidFill>
              </a:rPr>
              <a:t>events</a:t>
            </a:r>
            <a:r>
              <a:rPr lang="en-US" sz="3200" dirty="0" smtClean="0"/>
              <a:t> that we </a:t>
            </a:r>
            <a:r>
              <a:rPr lang="en-US" sz="3200" b="1" dirty="0" smtClean="0">
                <a:solidFill>
                  <a:srgbClr val="7030A0"/>
                </a:solidFill>
              </a:rPr>
              <a:t>expect to happen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895600" y="228600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80595" y="5181600"/>
            <a:ext cx="8640188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Next term</a:t>
            </a:r>
            <a:r>
              <a:rPr lang="en-US" sz="3200" dirty="0" smtClean="0"/>
              <a:t>, we </a:t>
            </a:r>
            <a:r>
              <a:rPr lang="en-US" sz="3200" b="1" dirty="0" smtClean="0">
                <a:solidFill>
                  <a:srgbClr val="FF0000"/>
                </a:solidFill>
              </a:rPr>
              <a:t>will be meeting</a:t>
            </a:r>
            <a:r>
              <a:rPr lang="en-US" sz="3200" dirty="0" smtClean="0"/>
              <a:t> more regularly.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6474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3124200" y="381000"/>
            <a:ext cx="32766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3293" y="1219200"/>
            <a:ext cx="7919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Task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3: 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Write sentences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about these people’s plans.</a:t>
            </a:r>
            <a:endParaRPr 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3293" y="1981200"/>
            <a:ext cx="8640188" cy="23111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00B0F0"/>
                </a:solidFill>
              </a:rPr>
              <a:t>1. </a:t>
            </a:r>
            <a:r>
              <a:rPr lang="en-US" sz="6700" dirty="0" smtClean="0">
                <a:solidFill>
                  <a:srgbClr val="00B0F0"/>
                </a:solidFill>
              </a:rPr>
              <a:t>I’m going to the supermarket later.</a:t>
            </a:r>
          </a:p>
          <a:p>
            <a:pPr algn="l">
              <a:lnSpc>
                <a:spcPct val="170000"/>
              </a:lnSpc>
            </a:pPr>
            <a:r>
              <a:rPr lang="en-US" sz="6700" dirty="0" smtClean="0">
                <a:solidFill>
                  <a:srgbClr val="7030A0"/>
                </a:solidFill>
              </a:rPr>
              <a:t>2. He’s visiting his grandparents next month. </a:t>
            </a:r>
          </a:p>
          <a:p>
            <a:pPr algn="l">
              <a:lnSpc>
                <a:spcPct val="170000"/>
              </a:lnSpc>
            </a:pPr>
            <a:r>
              <a:rPr lang="en-US" sz="6700" dirty="0" smtClean="0">
                <a:solidFill>
                  <a:srgbClr val="00B050"/>
                </a:solidFill>
              </a:rPr>
              <a:t>3. She’s watching the football match on TV tonight.</a:t>
            </a:r>
          </a:p>
          <a:p>
            <a:pPr algn="l"/>
            <a:endParaRPr lang="en-US" sz="4600" dirty="0"/>
          </a:p>
        </p:txBody>
      </p:sp>
    </p:spTree>
    <p:extLst>
      <p:ext uri="{BB962C8B-B14F-4D97-AF65-F5344CB8AC3E}">
        <p14:creationId xmlns:p14="http://schemas.microsoft.com/office/powerpoint/2010/main" val="36788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476" y="1238250"/>
            <a:ext cx="4267200" cy="609600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/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3</a:t>
            </a:r>
            <a:r>
              <a:rPr lang="en-US" sz="3200" dirty="0" smtClean="0">
                <a:solidFill>
                  <a:srgbClr val="002060"/>
                </a:solidFill>
              </a:rPr>
              <a:t>.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When will you leave?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873963" y="1279998"/>
            <a:ext cx="3124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=&gt; </a:t>
            </a:r>
            <a:r>
              <a:rPr lang="en-US" sz="3200" dirty="0" smtClean="0">
                <a:solidFill>
                  <a:srgbClr val="7030A0"/>
                </a:solidFill>
              </a:rPr>
              <a:t>Direct question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93679" y="2134079"/>
            <a:ext cx="44958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=&gt; </a:t>
            </a:r>
            <a:r>
              <a:rPr lang="en-US" sz="3200" dirty="0" smtClean="0">
                <a:solidFill>
                  <a:srgbClr val="0070C0"/>
                </a:solidFill>
              </a:rPr>
              <a:t>Can you let me know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37662" y="2109520"/>
            <a:ext cx="4267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when </a:t>
            </a:r>
            <a:r>
              <a:rPr lang="en-US" sz="3200" dirty="0" smtClean="0">
                <a:solidFill>
                  <a:srgbClr val="7030A0"/>
                </a:solidFill>
              </a:rPr>
              <a:t>will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you  </a:t>
            </a:r>
            <a:r>
              <a:rPr lang="en-US" sz="3200" dirty="0" smtClean="0">
                <a:solidFill>
                  <a:srgbClr val="7030A0"/>
                </a:solidFill>
              </a:rPr>
              <a:t>leave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 rot="394870">
            <a:off x="5959653" y="1905810"/>
            <a:ext cx="1091930" cy="3429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09892" y="2743679"/>
            <a:ext cx="7934528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=&gt; </a:t>
            </a:r>
            <a:r>
              <a:rPr lang="en-US" sz="3200" dirty="0" smtClean="0">
                <a:solidFill>
                  <a:srgbClr val="0070C0"/>
                </a:solidFill>
              </a:rPr>
              <a:t>Can you let me know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when you </a:t>
            </a:r>
            <a:r>
              <a:rPr lang="en-US" sz="3200" dirty="0" smtClean="0">
                <a:solidFill>
                  <a:srgbClr val="7030A0"/>
                </a:solidFill>
              </a:rPr>
              <a:t>will leave </a:t>
            </a:r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17998" y="3388947"/>
            <a:ext cx="8336604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</a:t>
            </a:r>
            <a:r>
              <a:rPr lang="en-US" sz="3500" dirty="0" smtClean="0"/>
              <a:t>=&gt; </a:t>
            </a:r>
            <a:r>
              <a:rPr lang="en-US" sz="3500" dirty="0" smtClean="0">
                <a:solidFill>
                  <a:srgbClr val="0070C0"/>
                </a:solidFill>
              </a:rPr>
              <a:t>Can you let me know </a:t>
            </a:r>
            <a:r>
              <a:rPr lang="en-US" sz="3500" dirty="0" smtClean="0">
                <a:solidFill>
                  <a:schemeClr val="accent6">
                    <a:lumMod val="50000"/>
                  </a:schemeClr>
                </a:solidFill>
              </a:rPr>
              <a:t>when you </a:t>
            </a:r>
            <a:r>
              <a:rPr lang="en-US" sz="3500" dirty="0" smtClean="0">
                <a:solidFill>
                  <a:srgbClr val="FF0000"/>
                </a:solidFill>
              </a:rPr>
              <a:t>will be leaving </a:t>
            </a:r>
            <a:r>
              <a:rPr lang="en-US" sz="3500" dirty="0" smtClean="0"/>
              <a:t>?</a:t>
            </a:r>
            <a:endParaRPr lang="en-US" sz="350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95819" y="54102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to make </a:t>
            </a:r>
            <a:r>
              <a:rPr lang="en-US" sz="3200" b="1" dirty="0" smtClean="0">
                <a:solidFill>
                  <a:srgbClr val="00B050"/>
                </a:solidFill>
              </a:rPr>
              <a:t>polite enquiries </a:t>
            </a:r>
            <a:r>
              <a:rPr lang="en-US" sz="3200" i="1" dirty="0" smtClean="0">
                <a:solidFill>
                  <a:srgbClr val="7030A0"/>
                </a:solidFill>
              </a:rPr>
              <a:t>(ask about somebody’s plans politely)</a:t>
            </a:r>
            <a:endParaRPr lang="en-US" sz="3200" i="1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98081" y="304800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16896" y="4172024"/>
            <a:ext cx="8336604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</a:t>
            </a:r>
            <a:r>
              <a:rPr lang="en-US" sz="3500" dirty="0" smtClean="0"/>
              <a:t>=&gt;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When </a:t>
            </a:r>
            <a:r>
              <a:rPr lang="en-US" sz="3200" dirty="0" smtClean="0">
                <a:solidFill>
                  <a:srgbClr val="FF0000"/>
                </a:solidFill>
              </a:rPr>
              <a:t>will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you </a:t>
            </a:r>
            <a:r>
              <a:rPr lang="en-US" sz="3200" dirty="0" smtClean="0">
                <a:solidFill>
                  <a:srgbClr val="FF0000"/>
                </a:solidFill>
              </a:rPr>
              <a:t>be leaving </a:t>
            </a:r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3" name="Down Arrow 2"/>
          <p:cNvSpPr/>
          <p:nvPr/>
        </p:nvSpPr>
        <p:spPr>
          <a:xfrm>
            <a:off x="2895600" y="4803296"/>
            <a:ext cx="2286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39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9" grpId="0"/>
      <p:bldP spid="10" grpId="0"/>
      <p:bldP spid="11" grpId="0"/>
      <p:bldP spid="13" grpId="0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0" y="1066800"/>
            <a:ext cx="8574770" cy="7620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rgbClr val="0070C0"/>
                </a:solidFill>
              </a:rPr>
              <a:t>Task </a:t>
            </a:r>
            <a:r>
              <a:rPr lang="en-US" sz="2800" b="1" dirty="0" smtClean="0">
                <a:solidFill>
                  <a:srgbClr val="0070C0"/>
                </a:solidFill>
              </a:rPr>
              <a:t>4: Rephrase the questions to make polite questions.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8081" y="304800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3293" y="16764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7030A0"/>
                </a:solidFill>
              </a:rPr>
              <a:t>1.</a:t>
            </a:r>
            <a:r>
              <a:rPr lang="en-US" sz="4600" dirty="0" smtClean="0">
                <a:solidFill>
                  <a:srgbClr val="00B0F0"/>
                </a:solidFill>
              </a:rPr>
              <a:t> 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What time are you leaving school?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88587" y="22860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=&gt; </a:t>
            </a:r>
            <a:r>
              <a:rPr lang="en-US" sz="4600" dirty="0" smtClean="0">
                <a:solidFill>
                  <a:srgbClr val="002060"/>
                </a:solidFill>
              </a:rPr>
              <a:t>What time will you be leaving school?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03293" y="29718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en-US" sz="4600" dirty="0" smtClean="0">
                <a:solidFill>
                  <a:srgbClr val="00B050"/>
                </a:solidFill>
              </a:rPr>
              <a:t>. 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Are you going to stay overnight?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60897" y="3829456"/>
            <a:ext cx="8640188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002060"/>
                </a:solidFill>
              </a:rPr>
              <a:t>=&gt; Will you be going to stay overnight?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29233" y="4575243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3. What do you plan to do this evening?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60897" y="53340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002060"/>
                </a:solidFill>
              </a:rPr>
              <a:t>=&gt; What will you be doing this evening?</a:t>
            </a:r>
          </a:p>
        </p:txBody>
      </p:sp>
    </p:spTree>
    <p:extLst>
      <p:ext uri="{BB962C8B-B14F-4D97-AF65-F5344CB8AC3E}">
        <p14:creationId xmlns:p14="http://schemas.microsoft.com/office/powerpoint/2010/main" val="270648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3352800" y="304800"/>
            <a:ext cx="304800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Future Perfect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45698" y="1143000"/>
            <a:ext cx="838584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2060"/>
                </a:solidFill>
              </a:rPr>
              <a:t>4.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By the end of the year</a:t>
            </a:r>
            <a:r>
              <a:rPr lang="en-US" sz="3200" dirty="0" smtClean="0"/>
              <a:t>, they </a:t>
            </a:r>
            <a:r>
              <a:rPr lang="en-US" sz="3200" b="1" i="1" dirty="0" smtClean="0">
                <a:solidFill>
                  <a:srgbClr val="7030A0"/>
                </a:solidFill>
              </a:rPr>
              <a:t>will have made </a:t>
            </a:r>
            <a:r>
              <a:rPr lang="en-US" sz="3200" dirty="0" smtClean="0"/>
              <a:t>their school better.  </a:t>
            </a:r>
            <a:endParaRPr lang="en-US" sz="32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255834" y="1627762"/>
            <a:ext cx="23622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537051" y="2735142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838528" y="2523696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838528" y="2987346"/>
            <a:ext cx="269344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089528" y="2050151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now</a:t>
            </a:r>
            <a:endParaRPr lang="en-US" sz="2800" i="1" dirty="0">
              <a:solidFill>
                <a:srgbClr val="0070C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563894" y="2541173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833664" y="4971142"/>
            <a:ext cx="53291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1532187" y="4507001"/>
            <a:ext cx="6248400" cy="544381"/>
            <a:chOff x="1532187" y="4507001"/>
            <a:chExt cx="6248400" cy="544381"/>
          </a:xfrm>
        </p:grpSpPr>
        <p:grpSp>
          <p:nvGrpSpPr>
            <p:cNvPr id="2" name="Group 1"/>
            <p:cNvGrpSpPr/>
            <p:nvPr/>
          </p:nvGrpSpPr>
          <p:grpSpPr>
            <a:xfrm>
              <a:off x="1532187" y="4507492"/>
              <a:ext cx="6248400" cy="543890"/>
              <a:chOff x="1532187" y="4507492"/>
              <a:chExt cx="6248400" cy="543890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>
                <a:off x="1532187" y="4718938"/>
                <a:ext cx="6248400" cy="0"/>
              </a:xfrm>
              <a:prstGeom prst="straightConnector1">
                <a:avLst/>
              </a:prstGeom>
              <a:ln w="38100">
                <a:solidFill>
                  <a:srgbClr val="00B05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833664" y="4507492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Connector 19"/>
            <p:cNvCxnSpPr/>
            <p:nvPr/>
          </p:nvCxnSpPr>
          <p:spPr>
            <a:xfrm>
              <a:off x="7162800" y="4507001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5627451" y="3983781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the end of the year</a:t>
            </a:r>
            <a:endParaRPr 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67142" y="5077322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78500" y="3236068"/>
            <a:ext cx="5951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have made </a:t>
            </a:r>
            <a:r>
              <a:rPr lang="en-US" sz="2800" dirty="0" smtClean="0"/>
              <a:t>the school better. </a:t>
            </a:r>
            <a:endParaRPr lang="en-US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1833664" y="5600542"/>
            <a:ext cx="6472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will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have made </a:t>
            </a:r>
            <a:r>
              <a:rPr lang="en-US" sz="2800" dirty="0" smtClean="0"/>
              <a:t>the school better. </a:t>
            </a:r>
            <a:endParaRPr lang="en-US" sz="2800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838528" y="3236068"/>
            <a:ext cx="0" cy="1107332"/>
          </a:xfrm>
          <a:prstGeom prst="straightConnector1">
            <a:avLst/>
          </a:prstGeom>
          <a:ln w="127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821410" y="5077322"/>
            <a:ext cx="1434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present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86639" y="5083291"/>
            <a:ext cx="1198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future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73769" y="5986154"/>
            <a:ext cx="8980250" cy="8866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to talk about </a:t>
            </a:r>
            <a:r>
              <a:rPr lang="en-US" sz="3200" b="1" dirty="0" smtClean="0">
                <a:solidFill>
                  <a:srgbClr val="00B050"/>
                </a:solidFill>
              </a:rPr>
              <a:t>a completed action </a:t>
            </a:r>
            <a:r>
              <a:rPr lang="en-US" sz="3200" b="1" dirty="0" smtClean="0">
                <a:solidFill>
                  <a:srgbClr val="7030A0"/>
                </a:solidFill>
              </a:rPr>
              <a:t>in the future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21094" y="1634832"/>
            <a:ext cx="3129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will have + V-3/ -</a:t>
            </a:r>
            <a:r>
              <a:rPr lang="en-US" sz="2800" b="1" dirty="0" err="1" smtClean="0">
                <a:solidFill>
                  <a:srgbClr val="FF0000"/>
                </a:solidFill>
              </a:rPr>
              <a:t>ed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498232" y="1603443"/>
            <a:ext cx="5334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373394" y="1627762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10372" y="2060058"/>
            <a:ext cx="1456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started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12" name="Multiply 11"/>
          <p:cNvSpPr/>
          <p:nvPr/>
        </p:nvSpPr>
        <p:spPr>
          <a:xfrm>
            <a:off x="4348122" y="2541173"/>
            <a:ext cx="381000" cy="381000"/>
          </a:xfrm>
          <a:prstGeom prst="mathMultipl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106694" y="408179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now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18" name="Multiply 17"/>
          <p:cNvSpPr/>
          <p:nvPr/>
        </p:nvSpPr>
        <p:spPr>
          <a:xfrm>
            <a:off x="4373394" y="4507492"/>
            <a:ext cx="381000" cy="381000"/>
          </a:xfrm>
          <a:prstGeom prst="mathMultipl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98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22" grpId="0"/>
      <p:bldP spid="24" grpId="0"/>
      <p:bldP spid="25" grpId="0"/>
      <p:bldP spid="26" grpId="0"/>
      <p:bldP spid="29" grpId="0"/>
      <p:bldP spid="30" grpId="0"/>
      <p:bldP spid="31" grpId="0"/>
      <p:bldP spid="32" grpId="0"/>
      <p:bldP spid="36" grpId="0"/>
      <p:bldP spid="34" grpId="0"/>
      <p:bldP spid="12" grpId="0" animBg="1"/>
      <p:bldP spid="19" grpId="0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464907" y="75616"/>
            <a:ext cx="42672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Future Perfect Continuous 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4306" y="584244"/>
            <a:ext cx="8953234" cy="825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5.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By the end of this week</a:t>
            </a:r>
            <a:r>
              <a:rPr lang="en-US" sz="3200" dirty="0" smtClean="0"/>
              <a:t>, they </a:t>
            </a:r>
            <a:r>
              <a:rPr lang="en-US" sz="3200" b="1" dirty="0" smtClean="0">
                <a:solidFill>
                  <a:srgbClr val="7030A0"/>
                </a:solidFill>
              </a:rPr>
              <a:t>will have been running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187609" y="1225685"/>
            <a:ext cx="3378072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701530" y="3275563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825639" y="3505200"/>
            <a:ext cx="531454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ultiply 9"/>
          <p:cNvSpPr/>
          <p:nvPr/>
        </p:nvSpPr>
        <p:spPr>
          <a:xfrm>
            <a:off x="4330288" y="3093494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4306" y="1866137"/>
            <a:ext cx="7114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 new school council </a:t>
            </a:r>
            <a:r>
              <a:rPr lang="en-US" sz="2800" dirty="0" smtClean="0">
                <a:solidFill>
                  <a:srgbClr val="7030A0"/>
                </a:solidFill>
              </a:rPr>
              <a:t>for a whole term.</a:t>
            </a:r>
            <a:endParaRPr lang="en-US" sz="2800" dirty="0">
              <a:solidFill>
                <a:srgbClr val="7030A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833664" y="5334000"/>
            <a:ext cx="53291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47661" y="43434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now</a:t>
            </a:r>
            <a:endParaRPr lang="en-US" sz="28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1570287" y="4904378"/>
            <a:ext cx="6248400" cy="555239"/>
            <a:chOff x="1532187" y="4877143"/>
            <a:chExt cx="6248400" cy="555239"/>
          </a:xfrm>
        </p:grpSpPr>
        <p:cxnSp>
          <p:nvCxnSpPr>
            <p:cNvPr id="13" name="Straight Arrow Connector 12"/>
            <p:cNvCxnSpPr/>
            <p:nvPr/>
          </p:nvCxnSpPr>
          <p:spPr>
            <a:xfrm>
              <a:off x="1532187" y="5081097"/>
              <a:ext cx="6248400" cy="0"/>
            </a:xfrm>
            <a:prstGeom prst="straightConnector1">
              <a:avLst/>
            </a:prstGeom>
            <a:ln w="38100">
              <a:solidFill>
                <a:srgbClr val="FFC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"/>
            <p:cNvGrpSpPr/>
            <p:nvPr/>
          </p:nvGrpSpPr>
          <p:grpSpPr>
            <a:xfrm>
              <a:off x="1833664" y="4877143"/>
              <a:ext cx="5345349" cy="555239"/>
              <a:chOff x="1833664" y="4877143"/>
              <a:chExt cx="5345349" cy="555239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1833664" y="4888492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7179013" y="4877143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TextBox 18"/>
          <p:cNvSpPr txBox="1"/>
          <p:nvPr/>
        </p:nvSpPr>
        <p:spPr>
          <a:xfrm>
            <a:off x="5664740" y="4363183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 end of this week</a:t>
            </a:r>
            <a:endParaRPr lang="en-US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1362278" y="5486400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3139" y="6096000"/>
            <a:ext cx="6297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will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be running </a:t>
            </a:r>
            <a:r>
              <a:rPr lang="en-US" sz="2800" dirty="0" smtClean="0"/>
              <a:t>the school council.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803576" y="5472397"/>
            <a:ext cx="1434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present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67500" y="5486400"/>
            <a:ext cx="1198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future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09745" y="1225685"/>
            <a:ext cx="373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will have been + V- </a:t>
            </a:r>
            <a:r>
              <a:rPr lang="en-US" sz="2800" b="1" dirty="0" err="1" smtClean="0">
                <a:solidFill>
                  <a:srgbClr val="FF0000"/>
                </a:solidFill>
              </a:rPr>
              <a:t>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4482911" y="1219200"/>
            <a:ext cx="5334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60567" y="122568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25639" y="3113710"/>
            <a:ext cx="5314544" cy="543890"/>
            <a:chOff x="1825639" y="3113710"/>
            <a:chExt cx="5314544" cy="543890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825639" y="3113710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140183" y="3113710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26104" y="3657600"/>
            <a:ext cx="8675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will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have run </a:t>
            </a:r>
            <a:r>
              <a:rPr lang="en-US" sz="2800" dirty="0" smtClean="0"/>
              <a:t>the school council </a:t>
            </a:r>
            <a:r>
              <a:rPr lang="en-US" sz="2800" i="1" dirty="0" smtClean="0">
                <a:solidFill>
                  <a:srgbClr val="7030A0"/>
                </a:solidFill>
              </a:rPr>
              <a:t>for a whole term </a:t>
            </a:r>
            <a:endParaRPr lang="en-US" sz="2800" i="1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04187" y="2425657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the end of this week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38" name="Curved Down Arrow 37"/>
          <p:cNvSpPr/>
          <p:nvPr/>
        </p:nvSpPr>
        <p:spPr>
          <a:xfrm>
            <a:off x="1905000" y="2687266"/>
            <a:ext cx="5235183" cy="426443"/>
          </a:xfrm>
          <a:prstGeom prst="curved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98901" y="2554288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4373394" y="4886403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32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7" grpId="0"/>
      <p:bldP spid="19" grpId="0"/>
      <p:bldP spid="20" grpId="0"/>
      <p:bldP spid="22" grpId="0"/>
      <p:bldP spid="24" grpId="0"/>
      <p:bldP spid="25" grpId="0"/>
      <p:bldP spid="27" grpId="0"/>
      <p:bldP spid="29" grpId="0"/>
      <p:bldP spid="34" grpId="0"/>
      <p:bldP spid="35" grpId="0"/>
      <p:bldP spid="38" grpId="0" animBg="1"/>
      <p:bldP spid="30" grpId="0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2514600" y="152400"/>
            <a:ext cx="43434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00B0F0"/>
                </a:solidFill>
              </a:rPr>
              <a:t>Future Perfect Continuous 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44196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to say </a:t>
            </a:r>
            <a:r>
              <a:rPr lang="en-US" sz="3200" dirty="0" smtClean="0">
                <a:solidFill>
                  <a:srgbClr val="00B0F0"/>
                </a:solidFill>
              </a:rPr>
              <a:t>how long </a:t>
            </a:r>
            <a:r>
              <a:rPr lang="en-US" sz="3200" i="1" dirty="0" smtClean="0">
                <a:solidFill>
                  <a:srgbClr val="00B050"/>
                </a:solidFill>
              </a:rPr>
              <a:t>an action will have been in progress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rgbClr val="7030A0"/>
                </a:solidFill>
              </a:rPr>
              <a:t>in the future</a:t>
            </a:r>
            <a:r>
              <a:rPr lang="en-US" sz="3200" dirty="0"/>
              <a:t> </a:t>
            </a:r>
            <a:r>
              <a:rPr lang="en-US" sz="3200" dirty="0" smtClean="0"/>
              <a:t>=&gt; usually used with </a:t>
            </a:r>
            <a:r>
              <a:rPr lang="en-US" sz="3200" i="1" dirty="0" smtClean="0">
                <a:solidFill>
                  <a:schemeClr val="accent6">
                    <a:lumMod val="50000"/>
                  </a:schemeClr>
                </a:solidFill>
              </a:rPr>
              <a:t>for + a period of time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091930" y="2112297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216039" y="2341934"/>
            <a:ext cx="531454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Multiply 7"/>
          <p:cNvSpPr/>
          <p:nvPr/>
        </p:nvSpPr>
        <p:spPr>
          <a:xfrm>
            <a:off x="3720688" y="1930228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urved Down Arrow 8"/>
          <p:cNvSpPr/>
          <p:nvPr/>
        </p:nvSpPr>
        <p:spPr>
          <a:xfrm>
            <a:off x="1295400" y="1524000"/>
            <a:ext cx="5235183" cy="426443"/>
          </a:xfrm>
          <a:prstGeom prst="curved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9301" y="1391022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216039" y="1840352"/>
            <a:ext cx="5314544" cy="826648"/>
            <a:chOff x="1216039" y="1840352"/>
            <a:chExt cx="5314544" cy="826648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1216039" y="1840352"/>
              <a:ext cx="0" cy="750448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6530583" y="1840352"/>
              <a:ext cx="0" cy="826648"/>
            </a:xfrm>
            <a:prstGeom prst="line">
              <a:avLst/>
            </a:prstGeom>
            <a:ln w="349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663930" y="1236926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the end of this week</a:t>
            </a:r>
            <a:endParaRPr 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8553" y="2574587"/>
            <a:ext cx="535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…</a:t>
            </a:r>
            <a:r>
              <a:rPr lang="en-US" sz="2800" b="1" i="1" dirty="0" smtClean="0">
                <a:solidFill>
                  <a:srgbClr val="7030A0"/>
                </a:solidFill>
              </a:rPr>
              <a:t>will have run… </a:t>
            </a:r>
            <a:r>
              <a:rPr lang="en-US" sz="2800" dirty="0" smtClean="0">
                <a:solidFill>
                  <a:srgbClr val="0070C0"/>
                </a:solidFill>
              </a:rPr>
              <a:t>for a whole term.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58553" y="307822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…</a:t>
            </a:r>
            <a:r>
              <a:rPr lang="en-US" sz="2800" b="1" i="1" dirty="0" smtClean="0">
                <a:solidFill>
                  <a:srgbClr val="00B050"/>
                </a:solidFill>
              </a:rPr>
              <a:t>will be running…</a:t>
            </a:r>
            <a:endParaRPr lang="en-US" sz="2800" b="1" i="1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5000" y="3601440"/>
            <a:ext cx="70345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=&gt; …</a:t>
            </a:r>
            <a:r>
              <a:rPr lang="en-US" sz="2800" b="1" i="1" dirty="0" smtClean="0">
                <a:solidFill>
                  <a:srgbClr val="FF0000"/>
                </a:solidFill>
              </a:rPr>
              <a:t>will have been running </a:t>
            </a:r>
            <a:r>
              <a:rPr lang="en-US" sz="2800" dirty="0" smtClean="0">
                <a:solidFill>
                  <a:srgbClr val="0070C0"/>
                </a:solidFill>
              </a:rPr>
              <a:t>for </a:t>
            </a:r>
            <a:r>
              <a:rPr lang="en-US" sz="2800" dirty="0">
                <a:solidFill>
                  <a:srgbClr val="0070C0"/>
                </a:solidFill>
              </a:rPr>
              <a:t>a whole </a:t>
            </a:r>
            <a:r>
              <a:rPr lang="en-US" sz="2800" dirty="0" smtClean="0">
                <a:solidFill>
                  <a:srgbClr val="0070C0"/>
                </a:solidFill>
              </a:rPr>
              <a:t>term.</a:t>
            </a:r>
            <a:endParaRPr lang="en-US" sz="2800" dirty="0">
              <a:solidFill>
                <a:srgbClr val="0070C0"/>
              </a:solidFill>
            </a:endParaRPr>
          </a:p>
          <a:p>
            <a:endParaRPr lang="en-US" sz="2800" b="1" i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19400" y="1000780"/>
            <a:ext cx="2390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rgbClr val="00B050"/>
                </a:solidFill>
              </a:rPr>
              <a:t>a whole term</a:t>
            </a:r>
            <a:endParaRPr lang="en-US" sz="28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35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/>
      <p:bldP spid="14" grpId="0"/>
      <p:bldP spid="15" grpId="0"/>
      <p:bldP spid="17" grpId="0"/>
      <p:bldP spid="19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639762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Task 3: Explain the meaning of these sentences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1841" y="1371600"/>
            <a:ext cx="8229600" cy="312419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>
                <a:solidFill>
                  <a:srgbClr val="002060"/>
                </a:solidFill>
              </a:rPr>
              <a:t>At 4p.m, we’ll watch the film.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7030A0"/>
                </a:solidFill>
              </a:rPr>
              <a:t>At 4p.m, we’ll be watching the film.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00B050"/>
                </a:solidFill>
              </a:rPr>
              <a:t>By 4p.m, we’ll have watch the film.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By 4p.m, we’ll have been watching the film for an hour.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4" descr="https://encrypted-tbn0.gstatic.com/images?q=tbn:ANd9GcTj42SxX9TgAq3H7MEoM9KxIrNMjy91bFU7ANtgtUMrdWDH4Bi9C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33321">
            <a:off x="4127487" y="4554341"/>
            <a:ext cx="1253316" cy="15884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171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Practice: Grammar builder p.122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http://www.univ-great-turning.org/wp-content/uploads/2013/10/problem-solv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209800"/>
            <a:ext cx="4267200" cy="32051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446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1114</Words>
  <Application>Microsoft Office PowerPoint</Application>
  <PresentationFormat>On-screen Show (4:3)</PresentationFormat>
  <Paragraphs>199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What’s happening?</vt:lpstr>
      <vt:lpstr>Task 1: Reorder the paragraphs to make a complete text</vt:lpstr>
      <vt:lpstr>Read the text again. Choose the best summary</vt:lpstr>
      <vt:lpstr>vocabulary</vt:lpstr>
      <vt:lpstr>vocabulary</vt:lpstr>
      <vt:lpstr>vocabulary</vt:lpstr>
      <vt:lpstr>PowerPoint Presentation</vt:lpstr>
      <vt:lpstr>vocabulary</vt:lpstr>
      <vt:lpstr>vocabulary</vt:lpstr>
      <vt:lpstr>vocabulary</vt:lpstr>
      <vt:lpstr>PowerPoint Presentation</vt:lpstr>
      <vt:lpstr>vocabulary</vt:lpstr>
      <vt:lpstr>vocabulary</vt:lpstr>
      <vt:lpstr>PowerPoint Presentation</vt:lpstr>
      <vt:lpstr>PowerPoint Presentation</vt:lpstr>
      <vt:lpstr>Next term, they will be wearing a new uniform.</vt:lpstr>
      <vt:lpstr>1. Next term, they will be wearing a new uniform.</vt:lpstr>
      <vt:lpstr>Future Continuous</vt:lpstr>
      <vt:lpstr>2. I’m flying to Hanoi tomorrow.</vt:lpstr>
      <vt:lpstr>Future Continuous</vt:lpstr>
      <vt:lpstr> 3. When will you leave?</vt:lpstr>
      <vt:lpstr>Task 4: Rephrase the questions to make polite questions.</vt:lpstr>
      <vt:lpstr>Future Perfect</vt:lpstr>
      <vt:lpstr>PowerPoint Presentation</vt:lpstr>
      <vt:lpstr>Future Perfect Continuous </vt:lpstr>
      <vt:lpstr>Task 3: Explain the meaning of these sentences</vt:lpstr>
      <vt:lpstr>Practice: Grammar builder p.122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</dc:creator>
  <cp:lastModifiedBy>Microsoft</cp:lastModifiedBy>
  <cp:revision>92</cp:revision>
  <dcterms:created xsi:type="dcterms:W3CDTF">2017-04-19T18:18:38Z</dcterms:created>
  <dcterms:modified xsi:type="dcterms:W3CDTF">2017-10-21T15:54:46Z</dcterms:modified>
</cp:coreProperties>
</file>